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Lst>
  <p:sldSz cy="6858000" cx="12192000"/>
  <p:notesSz cx="6858000" cy="9144000"/>
  <p:embeddedFontLst>
    <p:embeddedFont>
      <p:font typeface="PT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50" roundtripDataSignature="AMtx7mgxYESomHWVnLQb9FJ7+zl1Qq//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PTSans-regular.fntdata"/><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TSans-italic.fntdata"/><Relationship Id="rId47" Type="http://schemas.openxmlformats.org/officeDocument/2006/relationships/font" Target="fonts/PTSans-bold.fntdata"/><Relationship Id="rId49" Type="http://schemas.openxmlformats.org/officeDocument/2006/relationships/font" Target="fonts/PTSans-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verywellmind.com/religion-improves-health-2224007"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ucation.nationalgeographic.org/resource/buddhism/" TargetMode="External"/><Relationship Id="rId3" Type="http://schemas.openxmlformats.org/officeDocument/2006/relationships/hyperlink" Target="https://education.nationalgeographic.org/resource/christianity-101/"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tatisticsanddata.org/data/most-popular-religions-in-the-world-1950-2022/"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sagepub.com/en-us/nam/race-and-ethnicity-activity-1"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3e52c82d5e_0_2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3e52c82d5e_0_2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g23e52c82d5e_0_2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3e52c82d5e_0_2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3e52c82d5e_0_24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g23e52c82d5e_0_2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3e52c82d5e_0_2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3e52c82d5e_0_2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g23e52c82d5e_0_2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3e52c82d5e_0_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23e52c82d5e_0_25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g23e52c82d5e_0_25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3e52c82d5e_0_2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3e52c82d5e_0_2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g23e52c82d5e_0_26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3e52c82d5e_0_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3e52c82d5e_0_26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g23e52c82d5e_0_26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3e52c82d5e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23e52c82d5e_0_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g23e52c82d5e_0_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3e52c82d5e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3e52c82d5e_0_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g23e52c82d5e_0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3e52c82d5e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23e52c82d5e_0_4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g23e52c82d5e_0_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3e52c82d5e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3e52c82d5e_0_5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g23e52c82d5e_0_5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3e52c82d5e_0_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3e52c82d5e_0_8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g23e52c82d5e_0_8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23e52c82d5e_0_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23e52c82d5e_0_9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g23e52c82d5e_0_9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3e52c82d5e_0_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3e52c82d5e_0_10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g23e52c82d5e_0_10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3e52c82d5e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3e52c82d5e_0_1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g23e52c82d5e_0_1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3e52c82d5e_0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3e52c82d5e_0_7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g23e52c82d5e_0_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3e52c82d5e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3e52c82d5e_0_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g23e52c82d5e_0_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240818e741e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240818e741e_4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u="sng">
                <a:solidFill>
                  <a:schemeClr val="hlink"/>
                </a:solidFill>
                <a:hlinkClick r:id="rId2"/>
              </a:rPr>
              <a:t>https://www.verywellmind.com/religion-improves-health-2224007</a:t>
            </a:r>
            <a:r>
              <a:rPr lang="en-US"/>
              <a:t> </a:t>
            </a:r>
            <a:endParaRPr/>
          </a:p>
        </p:txBody>
      </p:sp>
      <p:sp>
        <p:nvSpPr>
          <p:cNvPr id="247" name="Google Shape;247;g240818e741e_4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40818e741e_4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40818e741e_4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g240818e741e_4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40818e741e_4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40818e741e_4_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g240818e741e_4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40818e741e_4_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40818e741e_4_3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More information about:</a:t>
            </a:r>
            <a:endParaRPr/>
          </a:p>
          <a:p>
            <a:pPr indent="0" lvl="0" marL="0" rtl="0" algn="l">
              <a:spcBef>
                <a:spcPts val="0"/>
              </a:spcBef>
              <a:spcAft>
                <a:spcPts val="0"/>
              </a:spcAft>
              <a:buNone/>
            </a:pPr>
            <a:r>
              <a:rPr lang="en-US"/>
              <a:t>Buddhism </a:t>
            </a:r>
            <a:r>
              <a:rPr lang="en-US" u="sng">
                <a:solidFill>
                  <a:schemeClr val="hlink"/>
                </a:solidFill>
                <a:hlinkClick r:id="rId2"/>
              </a:rPr>
              <a:t>https://education.nationalgeographic.org/resource/buddhism/</a:t>
            </a:r>
            <a:r>
              <a:rPr lang="en-US"/>
              <a:t> </a:t>
            </a:r>
            <a:endParaRPr/>
          </a:p>
          <a:p>
            <a:pPr indent="0" lvl="0" marL="0" rtl="0" algn="l">
              <a:spcBef>
                <a:spcPts val="0"/>
              </a:spcBef>
              <a:spcAft>
                <a:spcPts val="0"/>
              </a:spcAft>
              <a:buNone/>
            </a:pPr>
            <a:r>
              <a:rPr lang="en-US"/>
              <a:t>Christianity </a:t>
            </a:r>
            <a:r>
              <a:rPr lang="en-US" u="sng">
                <a:solidFill>
                  <a:schemeClr val="hlink"/>
                </a:solidFill>
                <a:hlinkClick r:id="rId3"/>
              </a:rPr>
              <a:t>https://education.nationalgeographic.org/resource/christianity-101/</a:t>
            </a:r>
            <a:r>
              <a:rPr lang="en-US"/>
              <a:t> </a:t>
            </a:r>
            <a:endParaRPr/>
          </a:p>
        </p:txBody>
      </p:sp>
      <p:sp>
        <p:nvSpPr>
          <p:cNvPr id="268" name="Google Shape;268;g240818e741e_4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23e52c82d5e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 name="Google Shape;73;g23e52c82d5e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240818e741e_4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240818e741e_4_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u="sng">
                <a:solidFill>
                  <a:schemeClr val="hlink"/>
                </a:solidFill>
                <a:hlinkClick r:id="rId2"/>
              </a:rPr>
              <a:t>https://statisticsanddata.org/data/most-popular-religions-in-the-world-1950-2022/</a:t>
            </a:r>
            <a:r>
              <a:rPr lang="en-US"/>
              <a:t> </a:t>
            </a:r>
            <a:endParaRPr/>
          </a:p>
        </p:txBody>
      </p:sp>
      <p:sp>
        <p:nvSpPr>
          <p:cNvPr id="275" name="Google Shape;275;g240818e741e_4_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240818e741e_4_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a:t>
            </a:r>
            <a:endParaRPr/>
          </a:p>
        </p:txBody>
      </p:sp>
      <p:sp>
        <p:nvSpPr>
          <p:cNvPr id="280" name="Google Shape;280;g240818e741e_4_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23e52c82d5e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23e52c82d5e_0_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g23e52c82d5e_0_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23e52c82d5e_0_4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23e52c82d5e_0_48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g23e52c82d5e_0_48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40818e741e_4_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40818e741e_4_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https://www.law.cornell.edu/wex/racism</a:t>
            </a:r>
            <a:endParaRPr/>
          </a:p>
        </p:txBody>
      </p:sp>
      <p:sp>
        <p:nvSpPr>
          <p:cNvPr id="303" name="Google Shape;303;g240818e741e_4_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The exercise is taken from </a:t>
            </a:r>
            <a:r>
              <a:rPr lang="en-US" u="sng">
                <a:solidFill>
                  <a:schemeClr val="hlink"/>
                </a:solidFill>
                <a:hlinkClick r:id="rId2"/>
              </a:rPr>
              <a:t>https://us.sagepub.com/en-us/nam/race-and-ethnicity-activity-1</a:t>
            </a:r>
            <a:r>
              <a:rPr lang="en-US"/>
              <a:t> </a:t>
            </a:r>
            <a:endParaRPr/>
          </a:p>
          <a:p>
            <a:pPr indent="0" lvl="0" marL="0" rtl="0" algn="l">
              <a:lnSpc>
                <a:spcPct val="100000"/>
              </a:lnSpc>
              <a:spcBef>
                <a:spcPts val="0"/>
              </a:spcBef>
              <a:spcAft>
                <a:spcPts val="0"/>
              </a:spcAft>
              <a:buSzPts val="1400"/>
              <a:buNone/>
            </a:pPr>
            <a:r>
              <a:rPr b="1" lang="en-US"/>
              <a:t>Note to Instructors: </a:t>
            </a:r>
            <a:endParaRPr b="1"/>
          </a:p>
          <a:p>
            <a:pPr indent="0" lvl="0" marL="0" rtl="0" algn="l">
              <a:lnSpc>
                <a:spcPct val="100000"/>
              </a:lnSpc>
              <a:spcBef>
                <a:spcPts val="0"/>
              </a:spcBef>
              <a:spcAft>
                <a:spcPts val="0"/>
              </a:spcAft>
              <a:buSzPts val="1400"/>
              <a:buNone/>
            </a:pPr>
            <a:r>
              <a:rPr lang="en-US"/>
              <a:t>This exercise can be done in two stages. First, learners can volunteer to share their experiences. This can be done anonymously in an online forum or face-to-face in discussion, depending on the level of trust and rapport learners have with one another and with you. Conversation about the potential effects of colorblind rhetorical moves can occur in small groups online or in person—and learners can draw on stories their peers shared. After working in small groups, each group can report themes of their discussion to the larger class and it can serve as a basis for introducing additional research on colorblind racism and/or as a way to transition into talking about structural, cultural, and interpersonal manifestations of racism.</a:t>
            </a:r>
            <a:endParaRPr/>
          </a:p>
        </p:txBody>
      </p:sp>
      <p:sp>
        <p:nvSpPr>
          <p:cNvPr id="309" name="Google Shape;30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3e52c82d5e_0_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23e52c82d5e_0_1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g23e52c82d5e_0_1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3e52c82d5e_0_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3e52c82d5e_0_1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4" name="Google Shape;324;g23e52c82d5e_0_1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3e52c82d5e_0_3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3e52c82d5e_0_38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g23e52c82d5e_0_38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55d7a6639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255d7a6639e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8" name="Google Shape;338;g255d7a6639e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3e52c82d5e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23e52c82d5e_0_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g23e52c82d5e_0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23e52c82d5e_0_4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g23e52c82d5e_0_4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3e52c82d5e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23e52c82d5e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23e52c82d5e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3e52c82d5e_0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3e52c82d5e_0_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23e52c82d5e_0_6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3e52c82d5e_0_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3e52c82d5e_0_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g23e52c82d5e_0_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3e52c82d5e_0_2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3e52c82d5e_0_2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g23e52c82d5e_0_2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3e52c82d5e_0_2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3e52c82d5e_0_20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g23e52c82d5e_0_20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36" name="Shape 36"/>
        <p:cNvGrpSpPr/>
        <p:nvPr/>
      </p:nvGrpSpPr>
      <p:grpSpPr>
        <a:xfrm>
          <a:off x="0" y="0"/>
          <a:ext cx="0" cy="0"/>
          <a:chOff x="0" y="0"/>
          <a:chExt cx="0" cy="0"/>
        </a:xfrm>
      </p:grpSpPr>
      <p:sp>
        <p:nvSpPr>
          <p:cNvPr id="37" name="Google Shape;37;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 name="Google Shape;38;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9" name="Google Shape;39;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2" name="Google Shape;42;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3" name="Google Shape;43;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4" name="Google Shape;44;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5" name="Google Shape;45;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46" name="Shape 46"/>
        <p:cNvGrpSpPr/>
        <p:nvPr/>
      </p:nvGrpSpPr>
      <p:grpSpPr>
        <a:xfrm>
          <a:off x="0" y="0"/>
          <a:ext cx="0" cy="0"/>
          <a:chOff x="0" y="0"/>
          <a:chExt cx="0" cy="0"/>
        </a:xfrm>
      </p:grpSpPr>
      <p:sp>
        <p:nvSpPr>
          <p:cNvPr id="47" name="Google Shape;47;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8" name="Google Shape;48;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9" name="Google Shape;49;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0" name="Google Shape;50;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1" name="Google Shape;51;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p34"/>
          <p:cNvSpPr/>
          <p:nvPr>
            <p:ph idx="2" type="pic"/>
          </p:nvPr>
        </p:nvSpPr>
        <p:spPr>
          <a:xfrm>
            <a:off x="3866322" y="1503673"/>
            <a:ext cx="7510452" cy="4524823"/>
          </a:xfrm>
          <a:prstGeom prst="rect">
            <a:avLst/>
          </a:prstGeom>
          <a:noFill/>
          <a:ln>
            <a:noFill/>
          </a:ln>
        </p:spPr>
      </p:sp>
      <p:sp>
        <p:nvSpPr>
          <p:cNvPr id="54" name="Google Shape;54;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56" name="Shape 5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57" name="Shape 57"/>
        <p:cNvGrpSpPr/>
        <p:nvPr/>
      </p:nvGrpSpPr>
      <p:grpSpPr>
        <a:xfrm>
          <a:off x="0" y="0"/>
          <a:ext cx="0" cy="0"/>
          <a:chOff x="0" y="0"/>
          <a:chExt cx="0" cy="0"/>
        </a:xfrm>
      </p:grpSpPr>
      <p:sp>
        <p:nvSpPr>
          <p:cNvPr id="58" name="Google Shape;5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17" name="Google Shape;17;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7" name="Google Shape;27;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27"/>
          <p:cNvSpPr/>
          <p:nvPr>
            <p:ph idx="2" type="pic"/>
          </p:nvPr>
        </p:nvSpPr>
        <p:spPr>
          <a:xfrm>
            <a:off x="3866322" y="1503673"/>
            <a:ext cx="7510452" cy="4524823"/>
          </a:xfrm>
          <a:prstGeom prst="rect">
            <a:avLst/>
          </a:prstGeom>
          <a:noFill/>
          <a:ln>
            <a:noFill/>
          </a:ln>
        </p:spPr>
      </p:sp>
      <p:sp>
        <p:nvSpPr>
          <p:cNvPr id="30" name="Google Shape;30;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1" name="Google Shape;31;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2" name="Shape 32"/>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 name="Google Shape;35;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1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1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18.jp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hyperlink" Target="http://www.youtube.com/watch?v=YZeXCP2T2_k" TargetMode="External"/><Relationship Id="rId4" Type="http://schemas.openxmlformats.org/officeDocument/2006/relationships/image" Target="../media/image1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18.jpg"/><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hyperlink" Target="http://www.youtube.com/watch?v=X9tqaOuGt5A" TargetMode="External"/><Relationship Id="rId4" Type="http://schemas.openxmlformats.org/officeDocument/2006/relationships/image" Target="../media/image2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hyperlink" Target="https://www.echr.coe.int/documents/convention_eng.pdf" TargetMode="External"/><Relationship Id="rId4" Type="http://schemas.openxmlformats.org/officeDocument/2006/relationships/hyperlink" Target="https://ec.europa.eu/commission/presscorner/detail/en/MEMO_07_257" TargetMode="External"/><Relationship Id="rId5" Type="http://schemas.openxmlformats.org/officeDocument/2006/relationships/hyperlink" Target="https://www.ilo.org/dyn/normlex/en/f?p=NORMLEXPUB:12100:0::NO::P12100_Ilo_Code:C111#A2" TargetMode="External"/><Relationship Id="rId6" Type="http://schemas.openxmlformats.org/officeDocument/2006/relationships/hyperlink" Target="https://www.semanticscholar.org/paper/Race-as-biology-is-fiction%2C-racism-as-a-social-is-Smedley-Smedley/c4ca5bcd7bf7d92e500369858cd505a082597c70?p2df" TargetMode="External"/><Relationship Id="rId7" Type="http://schemas.openxmlformats.org/officeDocument/2006/relationships/hyperlink" Target="https://www.britannica.com/topic/race-huma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7.jpg"/><Relationship Id="rId4" Type="http://schemas.openxmlformats.org/officeDocument/2006/relationships/image" Target="../media/image25.jpg"/><Relationship Id="rId5" Type="http://schemas.openxmlformats.org/officeDocument/2006/relationships/image" Target="../media/image28.jpg"/><Relationship Id="rId6"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7.jpg"/><Relationship Id="rId4" Type="http://schemas.openxmlformats.org/officeDocument/2006/relationships/image" Target="../media/image10.jpg"/><Relationship Id="rId5" Type="http://schemas.openxmlformats.org/officeDocument/2006/relationships/image" Target="../media/image7.jpg"/><Relationship Id="rId6"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23e52c82d5e_0_23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Common Racial Categories…</a:t>
            </a:r>
            <a:endParaRPr/>
          </a:p>
        </p:txBody>
      </p:sp>
      <p:sp>
        <p:nvSpPr>
          <p:cNvPr id="131" name="Google Shape;131;g23e52c82d5e_0_23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Asian: </a:t>
            </a:r>
            <a:r>
              <a:rPr lang="en-US"/>
              <a:t>This category includes all individuals who identify with one or more nationalities or ethnic groups originating in the Far East, Southeast Asia or the Indian subcontinent. Examples: Chinese, Filipino, Asian Indian, Vietnamese, Korean, Japanese and more…</a:t>
            </a:r>
            <a:endParaRPr/>
          </a:p>
          <a:p>
            <a:pPr indent="-381000" lvl="0" marL="457200" rtl="0" algn="l">
              <a:spcBef>
                <a:spcPts val="0"/>
              </a:spcBef>
              <a:spcAft>
                <a:spcPts val="0"/>
              </a:spcAft>
              <a:buSzPts val="2400"/>
              <a:buChar char="●"/>
            </a:pPr>
            <a:r>
              <a:rPr b="1" lang="en-US"/>
              <a:t>American Indian/Alaska Native: </a:t>
            </a:r>
            <a:r>
              <a:rPr lang="en-US"/>
              <a:t>includes all individuals who identify with any of the original peoples of North and South America (including Central America) and who maintain tribal affiliation or community attachment. Examples: Navajo Nation, Blackfeet Tribe, Mayan, Aztec, Nome Eskimo Community and more…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23e52c82d5e_0_24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Common Racial Categories…</a:t>
            </a:r>
            <a:endParaRPr/>
          </a:p>
        </p:txBody>
      </p:sp>
      <p:sp>
        <p:nvSpPr>
          <p:cNvPr id="138" name="Google Shape;138;g23e52c82d5e_0_24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Native Hawaiian/Pacific Islander:</a:t>
            </a:r>
            <a:r>
              <a:rPr lang="en-US"/>
              <a:t> includes all individuals who identify with one or more nationalities or ethnic groups originating in Hawaii, Guam, Samoa or other Pacific Islands. Examples: Native Hawaiian, Samoan, Chamorro, Tongan, Fijan, Marshallese and more…</a:t>
            </a:r>
            <a:endParaRPr/>
          </a:p>
          <a:p>
            <a:pPr indent="-381000" lvl="0" marL="457200" rtl="0" algn="l">
              <a:spcBef>
                <a:spcPts val="0"/>
              </a:spcBef>
              <a:spcAft>
                <a:spcPts val="0"/>
              </a:spcAft>
              <a:buSzPts val="2400"/>
              <a:buChar char="●"/>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g23e52c82d5e_0_211"/>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Britannica on Race</a:t>
            </a:r>
            <a:endParaRPr/>
          </a:p>
        </p:txBody>
      </p:sp>
      <p:sp>
        <p:nvSpPr>
          <p:cNvPr id="145" name="Google Shape;145;g23e52c82d5e_0_211"/>
          <p:cNvSpPr txBox="1"/>
          <p:nvPr>
            <p:ph idx="1" type="body"/>
          </p:nvPr>
        </p:nvSpPr>
        <p:spPr>
          <a:xfrm>
            <a:off x="831850" y="2710927"/>
            <a:ext cx="10515600" cy="3292200"/>
          </a:xfrm>
          <a:prstGeom prst="rect">
            <a:avLst/>
          </a:prstGeom>
          <a:solidFill>
            <a:schemeClr val="accent4"/>
          </a:solidFill>
          <a:ln cap="flat" cmpd="sng" w="9525">
            <a:solidFill>
              <a:srgbClr val="FFFF00"/>
            </a:solidFill>
            <a:prstDash val="solid"/>
            <a:round/>
            <a:headEnd len="sm" w="sm" type="none"/>
            <a:tailEnd len="sm" w="sm" type="none"/>
          </a:ln>
        </p:spPr>
        <p:txBody>
          <a:bodyPr anchorCtr="0" anchor="t" bIns="45700" lIns="91425" spcFirstLastPara="1" rIns="91425" wrap="square" tIns="45700">
            <a:noAutofit/>
          </a:bodyPr>
          <a:lstStyle/>
          <a:p>
            <a:pPr indent="0" lvl="0" marL="0" rtl="0" algn="l">
              <a:spcBef>
                <a:spcPts val="1000"/>
              </a:spcBef>
              <a:spcAft>
                <a:spcPts val="0"/>
              </a:spcAft>
              <a:buNone/>
            </a:pPr>
            <a:r>
              <a:rPr lang="en-US"/>
              <a:t>Smedley at al. (2023) in their entry of </a:t>
            </a:r>
            <a:r>
              <a:rPr i="1" lang="en-US"/>
              <a:t>race</a:t>
            </a:r>
            <a:r>
              <a:rPr lang="en-US"/>
              <a:t> in the Encyclopaedia Britannica state:</a:t>
            </a:r>
            <a:endParaRPr/>
          </a:p>
          <a:p>
            <a:pPr indent="0" lvl="0" marL="0" rtl="0" algn="l">
              <a:spcBef>
                <a:spcPts val="1000"/>
              </a:spcBef>
              <a:spcAft>
                <a:spcPts val="0"/>
              </a:spcAft>
              <a:buNone/>
            </a:pPr>
            <a:r>
              <a:rPr b="1" i="1" lang="en-US"/>
              <a:t>race</a:t>
            </a:r>
            <a:r>
              <a:rPr i="1" lang="en-US"/>
              <a:t>, the idea that the human species is divided into distinct groups on the basis of inherited physical and behavioral differences. Genetic studies in the late 20th century refuted the existence of biogenetically distinct races, and scholars now argue that “races” are cultural interventions reflecting specific attitudes and beliefs that were imposed on different populations in the wake of western European conquests beginning in the 15th century.</a:t>
            </a:r>
            <a:endParaRPr i="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g23e52c82d5e_0_25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Britannica on Race…</a:t>
            </a:r>
            <a:endParaRPr/>
          </a:p>
        </p:txBody>
      </p:sp>
      <p:sp>
        <p:nvSpPr>
          <p:cNvPr id="152" name="Google Shape;152;g23e52c82d5e_0_254"/>
          <p:cNvSpPr txBox="1"/>
          <p:nvPr>
            <p:ph idx="1" type="body"/>
          </p:nvPr>
        </p:nvSpPr>
        <p:spPr>
          <a:xfrm>
            <a:off x="831850" y="2710925"/>
            <a:ext cx="10606200" cy="37383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Since 17th century w</a:t>
            </a:r>
            <a:r>
              <a:rPr lang="en-US"/>
              <a:t>hat most definitions have in common is an attempt to categorize people primarily by their physical differences - as exemplified by the US Census categories - regardless of the cultural context and even in the absence of fixed racial categories.</a:t>
            </a:r>
            <a:endParaRPr/>
          </a:p>
          <a:p>
            <a:pPr indent="-381000" lvl="0" marL="457200" rtl="0" algn="l">
              <a:spcBef>
                <a:spcPts val="0"/>
              </a:spcBef>
              <a:spcAft>
                <a:spcPts val="0"/>
              </a:spcAft>
              <a:buSzPts val="2400"/>
              <a:buChar char="●"/>
            </a:pPr>
            <a:r>
              <a:rPr lang="en-US"/>
              <a:t>The term race has also been applied to linguistic groups (“Arab race” or “Latin race”), to religious groups (“Jewish race”), and even to political, national, or ethnic groups with few or no physical traits that distinguish them from their neighbours (“Irish race,” “French race,” “Spanish race,” “Slavic race,” “Chinese race”...).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g23e52c82d5e_0_26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Britannica on Race…</a:t>
            </a:r>
            <a:endParaRPr/>
          </a:p>
        </p:txBody>
      </p:sp>
      <p:sp>
        <p:nvSpPr>
          <p:cNvPr id="159" name="Google Shape;159;g23e52c82d5e_0_26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Scientific advances in the 20th century demonstrate that human physical variations do not fit a “racial” model. Instead, human physical variations tend to overlap. There are no genes that can identify distinct groups that accord with the conventional race categories. </a:t>
            </a:r>
            <a:endParaRPr/>
          </a:p>
          <a:p>
            <a:pPr indent="0" lvl="0" marL="0" rtl="0" algn="l">
              <a:spcBef>
                <a:spcPts val="1000"/>
              </a:spcBef>
              <a:spcAft>
                <a:spcPts val="0"/>
              </a:spcAft>
              <a:buNone/>
            </a:pPr>
            <a:r>
              <a:rPr lang="en-US"/>
              <a:t>DNA analysis have proved that all humans have much more in common, genetically, than they have differences. The genetic difference between any two humans is less than 1%. Differences are simply an attribute of </a:t>
            </a:r>
            <a:r>
              <a:rPr b="1" lang="en-US"/>
              <a:t>variation within a species</a:t>
            </a:r>
            <a:r>
              <a:rPr lang="en-US"/>
              <a:t>.</a:t>
            </a:r>
            <a:endParaRPr/>
          </a:p>
          <a:p>
            <a:pPr indent="0" lvl="0" marL="0" rtl="0" algn="l">
              <a:spcBef>
                <a:spcPts val="1000"/>
              </a:spcBef>
              <a:spcAft>
                <a:spcPts val="0"/>
              </a:spcAft>
              <a:buNone/>
            </a:pPr>
            <a:r>
              <a:t/>
            </a:r>
            <a:endParaRPr b="1"/>
          </a:p>
          <a:p>
            <a:pPr indent="0" lvl="0" marL="0" rtl="0" algn="l">
              <a:spcBef>
                <a:spcPts val="10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g23e52c82d5e_0_26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Britannica on Race…</a:t>
            </a:r>
            <a:endParaRPr/>
          </a:p>
        </p:txBody>
      </p:sp>
      <p:sp>
        <p:nvSpPr>
          <p:cNvPr id="166" name="Google Shape;166;g23e52c82d5e_0_26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Because of the </a:t>
            </a:r>
            <a:r>
              <a:rPr b="1" lang="en-US"/>
              <a:t>overlapping of traits</a:t>
            </a:r>
            <a:r>
              <a:rPr lang="en-US"/>
              <a:t> that bear no relationship to one another - such as skin colour and hair texture - and the </a:t>
            </a:r>
            <a:r>
              <a:rPr b="1" lang="en-US"/>
              <a:t>inability</a:t>
            </a:r>
            <a:r>
              <a:rPr lang="en-US"/>
              <a:t> of scientists </a:t>
            </a:r>
            <a:r>
              <a:rPr b="1" lang="en-US"/>
              <a:t>to cluster peoples into discrete racial packages</a:t>
            </a:r>
            <a:r>
              <a:rPr lang="en-US"/>
              <a:t>, modern researchers have concluded that the concept of </a:t>
            </a:r>
            <a:r>
              <a:rPr b="1" lang="en-US"/>
              <a:t>race has no biological validity</a:t>
            </a:r>
            <a:r>
              <a:rPr lang="en-US"/>
              <a:t>.</a:t>
            </a:r>
            <a:endParaRPr/>
          </a:p>
          <a:p>
            <a:pPr indent="0" lvl="0" marL="0" rtl="0" algn="l">
              <a:spcBef>
                <a:spcPts val="1000"/>
              </a:spcBef>
              <a:spcAft>
                <a:spcPts val="0"/>
              </a:spcAft>
              <a:buNone/>
            </a:pPr>
            <a:r>
              <a:rPr lang="en-US"/>
              <a:t>Prompted by advances in other fields, particularly anthropology and history, scholars began to examine race as a social and cultural, rather than biological, phenomenon and have determined that </a:t>
            </a:r>
            <a:r>
              <a:rPr b="1" lang="en-US"/>
              <a:t>race is a social invention</a:t>
            </a:r>
            <a:r>
              <a:rPr lang="en-US"/>
              <a:t> of relatively recent origin.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23e52c82d5e_0_30"/>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Ethnicity</a:t>
            </a:r>
            <a:endParaRPr/>
          </a:p>
        </p:txBody>
      </p:sp>
      <p:sp>
        <p:nvSpPr>
          <p:cNvPr id="173" name="Google Shape;173;g23e52c82d5e_0_30"/>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2</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g23e52c82d5e_0_12"/>
          <p:cNvSpPr txBox="1"/>
          <p:nvPr>
            <p:ph type="title"/>
          </p:nvPr>
        </p:nvSpPr>
        <p:spPr>
          <a:xfrm>
            <a:off x="831850" y="1499050"/>
            <a:ext cx="61593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Concept of Ethnicity</a:t>
            </a:r>
            <a:endParaRPr/>
          </a:p>
        </p:txBody>
      </p:sp>
      <p:sp>
        <p:nvSpPr>
          <p:cNvPr id="180" name="Google Shape;180;g23e52c82d5e_0_12"/>
          <p:cNvSpPr txBox="1"/>
          <p:nvPr>
            <p:ph idx="1" type="body"/>
          </p:nvPr>
        </p:nvSpPr>
        <p:spPr>
          <a:xfrm>
            <a:off x="136275" y="2710925"/>
            <a:ext cx="6855000" cy="3960600"/>
          </a:xfrm>
          <a:prstGeom prst="rect">
            <a:avLst/>
          </a:prstGeom>
        </p:spPr>
        <p:txBody>
          <a:bodyPr anchorCtr="0" anchor="t" bIns="45700" lIns="91425" spcFirstLastPara="1" rIns="91425" wrap="square" tIns="45700">
            <a:noAutofit/>
          </a:bodyPr>
          <a:lstStyle/>
          <a:p>
            <a:pPr indent="-355600" lvl="0" marL="457200" rtl="0" algn="l">
              <a:spcBef>
                <a:spcPts val="1000"/>
              </a:spcBef>
              <a:spcAft>
                <a:spcPts val="0"/>
              </a:spcAft>
              <a:buSzPts val="2000"/>
              <a:buChar char="●"/>
            </a:pPr>
            <a:r>
              <a:rPr lang="en-US" sz="2000"/>
              <a:t>The concept ethnicity is preferred to race in sociological and policy discourse (Mason, 2000)</a:t>
            </a:r>
            <a:endParaRPr sz="2000"/>
          </a:p>
          <a:p>
            <a:pPr indent="-355600" lvl="0" marL="457200" rtl="0" algn="l">
              <a:spcBef>
                <a:spcPts val="0"/>
              </a:spcBef>
              <a:spcAft>
                <a:spcPts val="0"/>
              </a:spcAft>
              <a:buSzPts val="2000"/>
              <a:buChar char="●"/>
            </a:pPr>
            <a:r>
              <a:rPr lang="en-US" sz="2000"/>
              <a:t>The term helps avoid biological determinism</a:t>
            </a:r>
            <a:endParaRPr sz="2000"/>
          </a:p>
          <a:p>
            <a:pPr indent="-355600" lvl="0" marL="457200" rtl="0" algn="l">
              <a:spcBef>
                <a:spcPts val="0"/>
              </a:spcBef>
              <a:spcAft>
                <a:spcPts val="0"/>
              </a:spcAft>
              <a:buSzPts val="2000"/>
              <a:buChar char="●"/>
            </a:pPr>
            <a:r>
              <a:rPr lang="en-US" sz="2000"/>
              <a:t>Ethnicity is a sense of belonging to a particular group</a:t>
            </a:r>
            <a:endParaRPr sz="2000"/>
          </a:p>
          <a:p>
            <a:pPr indent="-355600" lvl="0" marL="457200" rtl="0" algn="l">
              <a:spcBef>
                <a:spcPts val="0"/>
              </a:spcBef>
              <a:spcAft>
                <a:spcPts val="0"/>
              </a:spcAft>
              <a:buSzPts val="2000"/>
              <a:buChar char="●"/>
            </a:pPr>
            <a:r>
              <a:rPr lang="en-US" sz="2000"/>
              <a:t>Identity is based on these signifiers: </a:t>
            </a:r>
            <a:r>
              <a:rPr b="1" lang="en-US" sz="2000">
                <a:solidFill>
                  <a:srgbClr val="434343"/>
                </a:solidFill>
              </a:rPr>
              <a:t>shared history, attachment to homeland, language, religion, social customs and tradition</a:t>
            </a:r>
            <a:endParaRPr b="1" sz="2000">
              <a:solidFill>
                <a:srgbClr val="434343"/>
              </a:solidFill>
            </a:endParaRPr>
          </a:p>
          <a:p>
            <a:pPr indent="-355600" lvl="0" marL="457200" rtl="0" algn="l">
              <a:spcBef>
                <a:spcPts val="0"/>
              </a:spcBef>
              <a:spcAft>
                <a:spcPts val="0"/>
              </a:spcAft>
              <a:buSzPts val="2000"/>
              <a:buChar char="●"/>
            </a:pPr>
            <a:r>
              <a:rPr lang="en-US" sz="2000"/>
              <a:t>Signifiers are used to position different categories of people differentially (Brah, 1996)</a:t>
            </a:r>
            <a:endParaRPr sz="2000"/>
          </a:p>
        </p:txBody>
      </p:sp>
      <p:pic>
        <p:nvPicPr>
          <p:cNvPr id="181" name="Google Shape;181;g23e52c82d5e_0_12"/>
          <p:cNvPicPr preferRelativeResize="0"/>
          <p:nvPr/>
        </p:nvPicPr>
        <p:blipFill rotWithShape="1">
          <a:blip r:embed="rId3">
            <a:alphaModFix/>
          </a:blip>
          <a:srcRect b="0" l="20613" r="30745" t="0"/>
          <a:stretch/>
        </p:blipFill>
        <p:spPr>
          <a:xfrm>
            <a:off x="7150950" y="438150"/>
            <a:ext cx="4447726" cy="5981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23e52c82d5e_0_4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Ethnic Categorisation</a:t>
            </a:r>
            <a:endParaRPr/>
          </a:p>
        </p:txBody>
      </p:sp>
      <p:sp>
        <p:nvSpPr>
          <p:cNvPr id="188" name="Google Shape;188;g23e52c82d5e_0_48"/>
          <p:cNvSpPr txBox="1"/>
          <p:nvPr>
            <p:ph idx="1" type="body"/>
          </p:nvPr>
        </p:nvSpPr>
        <p:spPr>
          <a:xfrm>
            <a:off x="831850" y="2710925"/>
            <a:ext cx="63459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it is a relational concept - </a:t>
            </a:r>
            <a:r>
              <a:rPr b="1" lang="en-US"/>
              <a:t>‘us’</a:t>
            </a:r>
            <a:r>
              <a:rPr lang="en-US"/>
              <a:t> and </a:t>
            </a:r>
            <a:r>
              <a:rPr b="1" lang="en-US"/>
              <a:t>‘them’</a:t>
            </a:r>
            <a:endParaRPr b="1"/>
          </a:p>
          <a:p>
            <a:pPr indent="-381000" lvl="0" marL="457200" rtl="0" algn="l">
              <a:spcBef>
                <a:spcPts val="0"/>
              </a:spcBef>
              <a:spcAft>
                <a:spcPts val="0"/>
              </a:spcAft>
              <a:buSzPts val="2400"/>
              <a:buChar char="●"/>
            </a:pPr>
            <a:r>
              <a:rPr lang="en-US"/>
              <a:t>people may have different ethnic identities in different situations - </a:t>
            </a:r>
            <a:r>
              <a:rPr b="1" lang="en-US"/>
              <a:t>situational ethnicity</a:t>
            </a:r>
            <a:endParaRPr b="1"/>
          </a:p>
          <a:p>
            <a:pPr indent="-381000" lvl="0" marL="457200" rtl="0" algn="l">
              <a:spcBef>
                <a:spcPts val="0"/>
              </a:spcBef>
              <a:spcAft>
                <a:spcPts val="0"/>
              </a:spcAft>
              <a:buSzPts val="2400"/>
              <a:buChar char="●"/>
            </a:pPr>
            <a:r>
              <a:rPr lang="en-US"/>
              <a:t>ethnic identity depends on </a:t>
            </a:r>
            <a:endParaRPr/>
          </a:p>
          <a:p>
            <a:pPr indent="-355600" lvl="1" marL="914400" rtl="0" algn="l">
              <a:spcBef>
                <a:spcPts val="0"/>
              </a:spcBef>
              <a:spcAft>
                <a:spcPts val="0"/>
              </a:spcAft>
              <a:buClr>
                <a:srgbClr val="666666"/>
              </a:buClr>
              <a:buSzPts val="2000"/>
              <a:buChar char="○"/>
            </a:pPr>
            <a:r>
              <a:rPr lang="en-US">
                <a:solidFill>
                  <a:srgbClr val="666666"/>
                </a:solidFill>
              </a:rPr>
              <a:t>situation, </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immediate objectives, </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responses and behaviour of others</a:t>
            </a:r>
            <a:endParaRPr>
              <a:solidFill>
                <a:srgbClr val="666666"/>
              </a:solidFill>
            </a:endParaRPr>
          </a:p>
          <a:p>
            <a:pPr indent="0" lvl="0" marL="0" rtl="0" algn="l">
              <a:spcBef>
                <a:spcPts val="1000"/>
              </a:spcBef>
              <a:spcAft>
                <a:spcPts val="0"/>
              </a:spcAft>
              <a:buNone/>
            </a:pPr>
            <a:r>
              <a:t/>
            </a:r>
            <a:endParaRPr/>
          </a:p>
        </p:txBody>
      </p:sp>
      <p:pic>
        <p:nvPicPr>
          <p:cNvPr id="189" name="Google Shape;189;g23e52c82d5e_0_48"/>
          <p:cNvPicPr preferRelativeResize="0"/>
          <p:nvPr/>
        </p:nvPicPr>
        <p:blipFill rotWithShape="1">
          <a:blip r:embed="rId3">
            <a:alphaModFix/>
          </a:blip>
          <a:srcRect b="0" l="22688" r="27381" t="0"/>
          <a:stretch/>
        </p:blipFill>
        <p:spPr>
          <a:xfrm>
            <a:off x="7364025" y="458275"/>
            <a:ext cx="4327851" cy="5781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23e52c82d5e_0_54"/>
          <p:cNvSpPr txBox="1"/>
          <p:nvPr>
            <p:ph type="title"/>
          </p:nvPr>
        </p:nvSpPr>
        <p:spPr>
          <a:xfrm>
            <a:off x="831850" y="1499050"/>
            <a:ext cx="64524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Ethnic Minority Qualification</a:t>
            </a:r>
            <a:endParaRPr/>
          </a:p>
        </p:txBody>
      </p:sp>
      <p:sp>
        <p:nvSpPr>
          <p:cNvPr id="196" name="Google Shape;196;g23e52c82d5e_0_54"/>
          <p:cNvSpPr txBox="1"/>
          <p:nvPr>
            <p:ph idx="1" type="body"/>
          </p:nvPr>
        </p:nvSpPr>
        <p:spPr>
          <a:xfrm>
            <a:off x="758375" y="2710925"/>
            <a:ext cx="6525600" cy="3970800"/>
          </a:xfrm>
          <a:prstGeom prst="rect">
            <a:avLst/>
          </a:prstGeom>
        </p:spPr>
        <p:txBody>
          <a:bodyPr anchorCtr="0" anchor="t" bIns="45700" lIns="91425" spcFirstLastPara="1" rIns="91425" wrap="square" tIns="45700">
            <a:noAutofit/>
          </a:bodyPr>
          <a:lstStyle/>
          <a:p>
            <a:pPr indent="-349250" lvl="0" marL="457200" rtl="0" algn="l">
              <a:spcBef>
                <a:spcPts val="1000"/>
              </a:spcBef>
              <a:spcAft>
                <a:spcPts val="0"/>
              </a:spcAft>
              <a:buSzPts val="1900"/>
              <a:buChar char="●"/>
            </a:pPr>
            <a:r>
              <a:rPr lang="en-US" sz="1900"/>
              <a:t>An ethnic label is given to a group of people who might be perceived as different on the basis of their skin colour, distinctive culture, history and/or faith among others.</a:t>
            </a:r>
            <a:endParaRPr sz="1900"/>
          </a:p>
          <a:p>
            <a:pPr indent="-349250" lvl="0" marL="457200" rtl="0" algn="l">
              <a:spcBef>
                <a:spcPts val="0"/>
              </a:spcBef>
              <a:spcAft>
                <a:spcPts val="0"/>
              </a:spcAft>
              <a:buSzPts val="1900"/>
              <a:buChar char="●"/>
            </a:pPr>
            <a:r>
              <a:rPr b="1" lang="en-US" sz="1900"/>
              <a:t>This difference</a:t>
            </a:r>
            <a:r>
              <a:rPr lang="en-US" sz="1900"/>
              <a:t> tends to be emphasised by the majority group</a:t>
            </a:r>
            <a:endParaRPr sz="1900"/>
          </a:p>
          <a:p>
            <a:pPr indent="-349250" lvl="0" marL="457200" rtl="0" algn="l">
              <a:spcBef>
                <a:spcPts val="0"/>
              </a:spcBef>
              <a:spcAft>
                <a:spcPts val="0"/>
              </a:spcAft>
              <a:buSzPts val="1900"/>
              <a:buChar char="●"/>
            </a:pPr>
            <a:r>
              <a:rPr lang="en-US" sz="1900"/>
              <a:t>At the same time, diversity within the same ethnic group tends to be </a:t>
            </a:r>
            <a:r>
              <a:rPr b="1" lang="en-US" sz="1900"/>
              <a:t>de-emphasised</a:t>
            </a:r>
            <a:endParaRPr sz="1900"/>
          </a:p>
          <a:p>
            <a:pPr indent="-349250" lvl="0" marL="457200" rtl="0" algn="l">
              <a:spcBef>
                <a:spcPts val="0"/>
              </a:spcBef>
              <a:spcAft>
                <a:spcPts val="0"/>
              </a:spcAft>
              <a:buSzPts val="1900"/>
              <a:buChar char="●"/>
            </a:pPr>
            <a:r>
              <a:rPr lang="en-US" sz="1900"/>
              <a:t>There are differences within the same community - on the basis of age, sex, gender, sexuality, disability, etc.</a:t>
            </a:r>
            <a:endParaRPr sz="1900"/>
          </a:p>
          <a:p>
            <a:pPr indent="-349250" lvl="0" marL="457200" rtl="0" algn="l">
              <a:spcBef>
                <a:spcPts val="0"/>
              </a:spcBef>
              <a:spcAft>
                <a:spcPts val="0"/>
              </a:spcAft>
              <a:buSzPts val="1900"/>
              <a:buChar char="●"/>
            </a:pPr>
            <a:r>
              <a:rPr lang="en-US" sz="1900"/>
              <a:t>Ethnicity is also used as a political categorisation: </a:t>
            </a:r>
            <a:r>
              <a:rPr lang="en-US" sz="1900"/>
              <a:t>Who is in? Who is out? Leading to policies and access to service provision as well as </a:t>
            </a:r>
            <a:r>
              <a:rPr b="1" lang="en-US" sz="1900"/>
              <a:t>immigration policies</a:t>
            </a:r>
            <a:endParaRPr sz="1900"/>
          </a:p>
        </p:txBody>
      </p:sp>
      <p:pic>
        <p:nvPicPr>
          <p:cNvPr id="197" name="Google Shape;197;g23e52c82d5e_0_54"/>
          <p:cNvPicPr preferRelativeResize="0"/>
          <p:nvPr/>
        </p:nvPicPr>
        <p:blipFill rotWithShape="1">
          <a:blip r:embed="rId3">
            <a:alphaModFix/>
          </a:blip>
          <a:srcRect b="0" l="17925" r="30607" t="0"/>
          <a:stretch/>
        </p:blipFill>
        <p:spPr>
          <a:xfrm>
            <a:off x="7364025" y="176225"/>
            <a:ext cx="4461050" cy="6505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Race &amp; Ethnicity</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g23e52c82d5e_0_89"/>
          <p:cNvSpPr txBox="1"/>
          <p:nvPr>
            <p:ph type="title"/>
          </p:nvPr>
        </p:nvSpPr>
        <p:spPr>
          <a:xfrm>
            <a:off x="831850" y="1499050"/>
            <a:ext cx="75177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In Studying Ethnic Differences</a:t>
            </a:r>
            <a:endParaRPr/>
          </a:p>
        </p:txBody>
      </p:sp>
      <p:sp>
        <p:nvSpPr>
          <p:cNvPr id="204" name="Google Shape;204;g23e52c82d5e_0_89"/>
          <p:cNvSpPr txBox="1"/>
          <p:nvPr>
            <p:ph idx="1" type="body"/>
          </p:nvPr>
        </p:nvSpPr>
        <p:spPr>
          <a:xfrm>
            <a:off x="831850" y="2710925"/>
            <a:ext cx="7517700" cy="3560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Research tends to</a:t>
            </a:r>
            <a:r>
              <a:rPr lang="en-US"/>
              <a:t> focus on</a:t>
            </a:r>
            <a:endParaRPr/>
          </a:p>
          <a:p>
            <a:pPr indent="-381000" lvl="0" marL="457200" rtl="0" algn="l">
              <a:spcBef>
                <a:spcPts val="1000"/>
              </a:spcBef>
              <a:spcAft>
                <a:spcPts val="0"/>
              </a:spcAft>
              <a:buSzPts val="2400"/>
              <a:buChar char="●"/>
            </a:pPr>
            <a:r>
              <a:rPr lang="en-US"/>
              <a:t>occupational segregation and exclusion</a:t>
            </a:r>
            <a:endParaRPr/>
          </a:p>
          <a:p>
            <a:pPr indent="-381000" lvl="0" marL="457200" rtl="0" algn="l">
              <a:spcBef>
                <a:spcPts val="0"/>
              </a:spcBef>
              <a:spcAft>
                <a:spcPts val="0"/>
              </a:spcAft>
              <a:buSzPts val="2400"/>
              <a:buChar char="●"/>
            </a:pPr>
            <a:r>
              <a:rPr lang="en-US"/>
              <a:t>the position of minority groups on the occupational ladder</a:t>
            </a:r>
            <a:endParaRPr/>
          </a:p>
          <a:p>
            <a:pPr indent="-381000" lvl="0" marL="457200" rtl="0" algn="l">
              <a:spcBef>
                <a:spcPts val="0"/>
              </a:spcBef>
              <a:spcAft>
                <a:spcPts val="0"/>
              </a:spcAft>
              <a:buSzPts val="2400"/>
              <a:buChar char="●"/>
            </a:pPr>
            <a:r>
              <a:rPr lang="en-US"/>
              <a:t>inequalities in earnings and economic status</a:t>
            </a:r>
            <a:endParaRPr/>
          </a:p>
          <a:p>
            <a:pPr indent="-381000" lvl="0" marL="457200" rtl="0" algn="l">
              <a:spcBef>
                <a:spcPts val="0"/>
              </a:spcBef>
              <a:spcAft>
                <a:spcPts val="0"/>
              </a:spcAft>
              <a:buSzPts val="2400"/>
              <a:buChar char="●"/>
            </a:pPr>
            <a:r>
              <a:rPr lang="en-US"/>
              <a:t>day-to-day discrimination and harassment in the workplace</a:t>
            </a:r>
            <a:endParaRPr/>
          </a:p>
          <a:p>
            <a:pPr indent="-381000" lvl="0" marL="457200" rtl="0" algn="l">
              <a:spcBef>
                <a:spcPts val="0"/>
              </a:spcBef>
              <a:spcAft>
                <a:spcPts val="0"/>
              </a:spcAft>
              <a:buSzPts val="2400"/>
              <a:buChar char="●"/>
            </a:pPr>
            <a:r>
              <a:rPr lang="en-US"/>
              <a:t>access to goods and services such as health, transport, housing, leisure, etc.</a:t>
            </a:r>
            <a:endParaRPr/>
          </a:p>
          <a:p>
            <a:pPr indent="0" lvl="0" marL="0" rtl="0" algn="l">
              <a:spcBef>
                <a:spcPts val="1000"/>
              </a:spcBef>
              <a:spcAft>
                <a:spcPts val="0"/>
              </a:spcAft>
              <a:buNone/>
            </a:pPr>
            <a:r>
              <a:t/>
            </a:r>
            <a:endParaRPr/>
          </a:p>
        </p:txBody>
      </p:sp>
      <p:pic>
        <p:nvPicPr>
          <p:cNvPr id="205" name="Google Shape;205;g23e52c82d5e_0_89"/>
          <p:cNvPicPr preferRelativeResize="0"/>
          <p:nvPr/>
        </p:nvPicPr>
        <p:blipFill rotWithShape="1">
          <a:blip r:embed="rId3">
            <a:alphaModFix/>
          </a:blip>
          <a:srcRect b="0" l="16259" r="10890" t="10682"/>
          <a:stretch/>
        </p:blipFill>
        <p:spPr>
          <a:xfrm>
            <a:off x="8469300" y="366200"/>
            <a:ext cx="3329125" cy="61256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g23e52c82d5e_0_95"/>
          <p:cNvSpPr txBox="1"/>
          <p:nvPr>
            <p:ph type="title"/>
          </p:nvPr>
        </p:nvSpPr>
        <p:spPr>
          <a:xfrm>
            <a:off x="831850" y="1499050"/>
            <a:ext cx="61530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Minority Ethnic Groups</a:t>
            </a:r>
            <a:endParaRPr/>
          </a:p>
        </p:txBody>
      </p:sp>
      <p:sp>
        <p:nvSpPr>
          <p:cNvPr id="212" name="Google Shape;212;g23e52c82d5e_0_95"/>
          <p:cNvSpPr txBox="1"/>
          <p:nvPr>
            <p:ph idx="1" type="body"/>
          </p:nvPr>
        </p:nvSpPr>
        <p:spPr>
          <a:xfrm>
            <a:off x="838200" y="2815250"/>
            <a:ext cx="6153000" cy="32922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lang="en-US" sz="2200"/>
              <a:t>concentrate within densely populated urban centres </a:t>
            </a:r>
            <a:endParaRPr sz="2200"/>
          </a:p>
          <a:p>
            <a:pPr indent="-368300" lvl="0" marL="457200" rtl="0" algn="l">
              <a:spcBef>
                <a:spcPts val="0"/>
              </a:spcBef>
              <a:spcAft>
                <a:spcPts val="0"/>
              </a:spcAft>
              <a:buSzPts val="2200"/>
              <a:buChar char="●"/>
            </a:pPr>
            <a:r>
              <a:rPr lang="en-US" sz="2200"/>
              <a:t>over-represented in </a:t>
            </a:r>
            <a:r>
              <a:rPr b="1" lang="en-US" sz="2200"/>
              <a:t>semi-skilled</a:t>
            </a:r>
            <a:r>
              <a:rPr lang="en-US" sz="2200"/>
              <a:t> and </a:t>
            </a:r>
            <a:r>
              <a:rPr b="1" lang="en-US" sz="2200"/>
              <a:t>unskilled jobs</a:t>
            </a:r>
            <a:endParaRPr b="1" sz="2200"/>
          </a:p>
          <a:p>
            <a:pPr indent="-368300" lvl="0" marL="457200" rtl="0" algn="l">
              <a:spcBef>
                <a:spcPts val="0"/>
              </a:spcBef>
              <a:spcAft>
                <a:spcPts val="0"/>
              </a:spcAft>
              <a:buSzPts val="2200"/>
              <a:buChar char="●"/>
            </a:pPr>
            <a:r>
              <a:rPr lang="en-US" sz="2200"/>
              <a:t>more likely to experience unemployment </a:t>
            </a:r>
            <a:endParaRPr sz="2200"/>
          </a:p>
          <a:p>
            <a:pPr indent="-368300" lvl="0" marL="457200" rtl="0" algn="l">
              <a:spcBef>
                <a:spcPts val="0"/>
              </a:spcBef>
              <a:spcAft>
                <a:spcPts val="0"/>
              </a:spcAft>
              <a:buSzPts val="2200"/>
              <a:buChar char="●"/>
            </a:pPr>
            <a:r>
              <a:rPr lang="en-US" sz="2200"/>
              <a:t>employed at lower job levels</a:t>
            </a:r>
            <a:endParaRPr sz="2200"/>
          </a:p>
          <a:p>
            <a:pPr indent="-368300" lvl="0" marL="457200" rtl="0" algn="l">
              <a:spcBef>
                <a:spcPts val="0"/>
              </a:spcBef>
              <a:spcAft>
                <a:spcPts val="0"/>
              </a:spcAft>
              <a:buSzPts val="2200"/>
              <a:buChar char="●"/>
            </a:pPr>
            <a:r>
              <a:rPr lang="en-US" sz="2200"/>
              <a:t>under-represented as managers of large enterprises</a:t>
            </a:r>
            <a:endParaRPr sz="2200"/>
          </a:p>
          <a:p>
            <a:pPr indent="-368300" lvl="0" marL="457200" rtl="0" algn="l">
              <a:spcBef>
                <a:spcPts val="0"/>
              </a:spcBef>
              <a:spcAft>
                <a:spcPts val="0"/>
              </a:spcAft>
              <a:buSzPts val="2200"/>
              <a:buChar char="●"/>
            </a:pPr>
            <a:r>
              <a:rPr lang="en-US" sz="2200"/>
              <a:t>more likely to experience poverty due to intermittent working history</a:t>
            </a:r>
            <a:endParaRPr sz="2200"/>
          </a:p>
          <a:p>
            <a:pPr indent="0" lvl="0" marL="457200" rtl="0" algn="l">
              <a:spcBef>
                <a:spcPts val="1000"/>
              </a:spcBef>
              <a:spcAft>
                <a:spcPts val="0"/>
              </a:spcAft>
              <a:buNone/>
            </a:pPr>
            <a:r>
              <a:t/>
            </a:r>
            <a:endParaRPr sz="2200"/>
          </a:p>
        </p:txBody>
      </p:sp>
      <p:pic>
        <p:nvPicPr>
          <p:cNvPr id="213" name="Google Shape;213;g23e52c82d5e_0_95"/>
          <p:cNvPicPr preferRelativeResize="0"/>
          <p:nvPr/>
        </p:nvPicPr>
        <p:blipFill rotWithShape="1">
          <a:blip r:embed="rId3">
            <a:alphaModFix/>
          </a:blip>
          <a:srcRect b="0" l="0" r="48365" t="0"/>
          <a:stretch/>
        </p:blipFill>
        <p:spPr>
          <a:xfrm>
            <a:off x="7116950" y="491700"/>
            <a:ext cx="4721450" cy="55816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23e52c82d5e_0_101"/>
          <p:cNvSpPr txBox="1"/>
          <p:nvPr>
            <p:ph type="title"/>
          </p:nvPr>
        </p:nvSpPr>
        <p:spPr>
          <a:xfrm>
            <a:off x="831850" y="1499050"/>
            <a:ext cx="58929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Minority</a:t>
            </a:r>
            <a:r>
              <a:rPr lang="en-US"/>
              <a:t> Ethnic Groups (cont…)</a:t>
            </a:r>
            <a:endParaRPr/>
          </a:p>
        </p:txBody>
      </p:sp>
      <p:sp>
        <p:nvSpPr>
          <p:cNvPr id="220" name="Google Shape;220;g23e52c82d5e_0_101"/>
          <p:cNvSpPr txBox="1"/>
          <p:nvPr>
            <p:ph idx="1" type="body"/>
          </p:nvPr>
        </p:nvSpPr>
        <p:spPr>
          <a:xfrm>
            <a:off x="831850" y="2939525"/>
            <a:ext cx="5746500" cy="32922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lang="en-US" sz="2200"/>
              <a:t>Different ethnic groups have different locations in labour market: </a:t>
            </a:r>
            <a:r>
              <a:rPr i="1" lang="en-US" sz="2200"/>
              <a:t>construction, kitchen work, prostitution, health, substitute carers</a:t>
            </a:r>
            <a:endParaRPr i="1" sz="2200"/>
          </a:p>
          <a:p>
            <a:pPr indent="0" lvl="0" marL="457200" rtl="0" algn="l">
              <a:spcBef>
                <a:spcPts val="1000"/>
              </a:spcBef>
              <a:spcAft>
                <a:spcPts val="0"/>
              </a:spcAft>
              <a:buNone/>
            </a:pPr>
            <a:r>
              <a:t/>
            </a:r>
            <a:endParaRPr sz="2200"/>
          </a:p>
          <a:p>
            <a:pPr indent="-368300" lvl="0" marL="457200" rtl="0" algn="l">
              <a:spcBef>
                <a:spcPts val="1000"/>
              </a:spcBef>
              <a:spcAft>
                <a:spcPts val="0"/>
              </a:spcAft>
              <a:buSzPts val="2200"/>
              <a:buChar char="●"/>
            </a:pPr>
            <a:r>
              <a:rPr lang="en-US" sz="2200"/>
              <a:t>M</a:t>
            </a:r>
            <a:r>
              <a:rPr lang="en-US" sz="2200"/>
              <a:t>en and women of the same ethnic category experience differential access to the labour market</a:t>
            </a:r>
            <a:endParaRPr sz="2200"/>
          </a:p>
          <a:p>
            <a:pPr indent="0" lvl="0" marL="0" rtl="0" algn="l">
              <a:spcBef>
                <a:spcPts val="1000"/>
              </a:spcBef>
              <a:spcAft>
                <a:spcPts val="0"/>
              </a:spcAft>
              <a:buNone/>
            </a:pPr>
            <a:r>
              <a:t/>
            </a:r>
            <a:endParaRPr sz="2200"/>
          </a:p>
        </p:txBody>
      </p:sp>
      <p:pic>
        <p:nvPicPr>
          <p:cNvPr id="221" name="Google Shape;221;g23e52c82d5e_0_101"/>
          <p:cNvPicPr preferRelativeResize="0"/>
          <p:nvPr/>
        </p:nvPicPr>
        <p:blipFill rotWithShape="1">
          <a:blip r:embed="rId3">
            <a:alphaModFix/>
          </a:blip>
          <a:srcRect b="2715" l="36610" r="9628" t="4278"/>
          <a:stretch/>
        </p:blipFill>
        <p:spPr>
          <a:xfrm>
            <a:off x="6911275" y="239700"/>
            <a:ext cx="4907944" cy="637859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23e52c82d5e_0_11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Self-employment</a:t>
            </a:r>
            <a:endParaRPr/>
          </a:p>
        </p:txBody>
      </p:sp>
      <p:sp>
        <p:nvSpPr>
          <p:cNvPr id="228" name="Google Shape;228;g23e52c82d5e_0_113"/>
          <p:cNvSpPr txBox="1"/>
          <p:nvPr>
            <p:ph idx="1" type="body"/>
          </p:nvPr>
        </p:nvSpPr>
        <p:spPr>
          <a:xfrm>
            <a:off x="831850" y="2710925"/>
            <a:ext cx="63459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More common among minority ethnic groups</a:t>
            </a:r>
            <a:endParaRPr/>
          </a:p>
          <a:p>
            <a:pPr indent="-381000" lvl="0" marL="457200" rtl="0" algn="l">
              <a:spcBef>
                <a:spcPts val="0"/>
              </a:spcBef>
              <a:spcAft>
                <a:spcPts val="0"/>
              </a:spcAft>
              <a:buSzPts val="2400"/>
              <a:buChar char="●"/>
            </a:pPr>
            <a:r>
              <a:rPr lang="en-US"/>
              <a:t>An escape route from discrimination in mainstream employment</a:t>
            </a:r>
            <a:endParaRPr/>
          </a:p>
          <a:p>
            <a:pPr indent="-381000" lvl="0" marL="457200" rtl="0" algn="l">
              <a:spcBef>
                <a:spcPts val="0"/>
              </a:spcBef>
              <a:spcAft>
                <a:spcPts val="0"/>
              </a:spcAft>
              <a:buSzPts val="2400"/>
              <a:buChar char="●"/>
            </a:pPr>
            <a:r>
              <a:rPr lang="en-US"/>
              <a:t>Ethnic minority entrepreneurs are </a:t>
            </a:r>
            <a:endParaRPr/>
          </a:p>
          <a:p>
            <a:pPr indent="-355600" lvl="1" marL="914400" rtl="0" algn="l">
              <a:spcBef>
                <a:spcPts val="0"/>
              </a:spcBef>
              <a:spcAft>
                <a:spcPts val="0"/>
              </a:spcAft>
              <a:buClr>
                <a:srgbClr val="666666"/>
              </a:buClr>
              <a:buSzPts val="2000"/>
              <a:buChar char="○"/>
            </a:pPr>
            <a:r>
              <a:rPr lang="en-US">
                <a:solidFill>
                  <a:srgbClr val="666666"/>
                </a:solidFill>
              </a:rPr>
              <a:t>under-capitalised, </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have marginal profitability, </a:t>
            </a:r>
            <a:endParaRPr>
              <a:solidFill>
                <a:srgbClr val="666666"/>
              </a:solidFill>
            </a:endParaRPr>
          </a:p>
          <a:p>
            <a:pPr indent="-355600" lvl="1" marL="914400" rtl="0" algn="l">
              <a:spcBef>
                <a:spcPts val="0"/>
              </a:spcBef>
              <a:spcAft>
                <a:spcPts val="0"/>
              </a:spcAft>
              <a:buClr>
                <a:srgbClr val="666666"/>
              </a:buClr>
              <a:buSzPts val="2000"/>
              <a:buChar char="○"/>
            </a:pPr>
            <a:r>
              <a:rPr lang="en-US">
                <a:solidFill>
                  <a:srgbClr val="666666"/>
                </a:solidFill>
              </a:rPr>
              <a:t>dependent on narrow ethnic market</a:t>
            </a:r>
            <a:endParaRPr>
              <a:solidFill>
                <a:srgbClr val="666666"/>
              </a:solidFill>
            </a:endParaRPr>
          </a:p>
          <a:p>
            <a:pPr indent="0" lvl="0" marL="457200" rtl="0" algn="l">
              <a:spcBef>
                <a:spcPts val="1000"/>
              </a:spcBef>
              <a:spcAft>
                <a:spcPts val="0"/>
              </a:spcAft>
              <a:buNone/>
            </a:pPr>
            <a:r>
              <a:t/>
            </a:r>
            <a:endParaRPr/>
          </a:p>
        </p:txBody>
      </p:sp>
      <p:pic>
        <p:nvPicPr>
          <p:cNvPr id="229" name="Google Shape;229;g23e52c82d5e_0_113"/>
          <p:cNvPicPr preferRelativeResize="0"/>
          <p:nvPr/>
        </p:nvPicPr>
        <p:blipFill rotWithShape="1">
          <a:blip r:embed="rId3">
            <a:alphaModFix/>
          </a:blip>
          <a:srcRect b="0" l="20692" r="22460" t="0"/>
          <a:stretch/>
        </p:blipFill>
        <p:spPr>
          <a:xfrm>
            <a:off x="7426500" y="399500"/>
            <a:ext cx="4425200" cy="58428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23e52c82d5e_0_77"/>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Limitations</a:t>
            </a:r>
            <a:endParaRPr/>
          </a:p>
        </p:txBody>
      </p:sp>
      <p:sp>
        <p:nvSpPr>
          <p:cNvPr id="236" name="Google Shape;236;g23e52c82d5e_0_77"/>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406400" lvl="0" marL="457200" rtl="0" algn="l">
              <a:spcBef>
                <a:spcPts val="1000"/>
              </a:spcBef>
              <a:spcAft>
                <a:spcPts val="0"/>
              </a:spcAft>
              <a:buSzPts val="2800"/>
              <a:buChar char="•"/>
            </a:pPr>
            <a:r>
              <a:rPr lang="en-US"/>
              <a:t>‘racial’ &amp; ethnic differences are </a:t>
            </a:r>
            <a:r>
              <a:rPr b="1" lang="en-US"/>
              <a:t>socially constructed</a:t>
            </a:r>
            <a:endParaRPr b="1"/>
          </a:p>
          <a:p>
            <a:pPr indent="-406400" lvl="0" marL="457200" rtl="0" algn="l">
              <a:spcBef>
                <a:spcPts val="0"/>
              </a:spcBef>
              <a:spcAft>
                <a:spcPts val="0"/>
              </a:spcAft>
              <a:buSzPts val="2800"/>
              <a:buChar char="•"/>
            </a:pPr>
            <a:r>
              <a:rPr lang="en-US"/>
              <a:t>there are </a:t>
            </a:r>
            <a:r>
              <a:rPr b="1" lang="en-US"/>
              <a:t>no scientific distinctions between one group &amp; another</a:t>
            </a:r>
            <a:endParaRPr b="1"/>
          </a:p>
          <a:p>
            <a:pPr indent="-406400" lvl="0" marL="457200" rtl="0" algn="l">
              <a:spcBef>
                <a:spcPts val="0"/>
              </a:spcBef>
              <a:spcAft>
                <a:spcPts val="0"/>
              </a:spcAft>
              <a:buSzPts val="2800"/>
              <a:buChar char="•"/>
            </a:pPr>
            <a:r>
              <a:rPr lang="en-US"/>
              <a:t>although organisations might want to collect statistics on race and ethnicity, </a:t>
            </a:r>
            <a:r>
              <a:rPr b="1" lang="en-US"/>
              <a:t>people don’t always fit into simple categories</a:t>
            </a:r>
            <a:endParaRPr b="1"/>
          </a:p>
          <a:p>
            <a:pPr indent="-406400" lvl="0" marL="457200" rtl="0" algn="l">
              <a:spcBef>
                <a:spcPts val="0"/>
              </a:spcBef>
              <a:spcAft>
                <a:spcPts val="0"/>
              </a:spcAft>
              <a:buSzPts val="2800"/>
              <a:buChar char="•"/>
            </a:pPr>
            <a:r>
              <a:rPr lang="en-US"/>
              <a:t>‘racial’ and ethnic categories are </a:t>
            </a:r>
            <a:r>
              <a:rPr b="1" lang="en-US"/>
              <a:t>politicised</a:t>
            </a:r>
            <a:endParaRPr b="1"/>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23e52c82d5e_0_36"/>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Religious Belief</a:t>
            </a:r>
            <a:endParaRPr/>
          </a:p>
        </p:txBody>
      </p:sp>
      <p:sp>
        <p:nvSpPr>
          <p:cNvPr id="243" name="Google Shape;243;g23e52c82d5e_0_36"/>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3</a:t>
            </a:r>
            <a:endParaRPr/>
          </a:p>
          <a:p>
            <a:pPr indent="0" lvl="0" marL="0" rtl="0" algn="ctr">
              <a:spcBef>
                <a:spcPts val="100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240818e741e_4_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Religion</a:t>
            </a:r>
            <a:endParaRPr/>
          </a:p>
        </p:txBody>
      </p:sp>
      <p:sp>
        <p:nvSpPr>
          <p:cNvPr id="250" name="Google Shape;250;g240818e741e_4_0"/>
          <p:cNvSpPr txBox="1"/>
          <p:nvPr>
            <p:ph idx="1" type="body"/>
          </p:nvPr>
        </p:nvSpPr>
        <p:spPr>
          <a:xfrm>
            <a:off x="868900" y="2583250"/>
            <a:ext cx="10406100" cy="3999300"/>
          </a:xfrm>
          <a:prstGeom prst="rect">
            <a:avLst/>
          </a:prstGeom>
        </p:spPr>
        <p:txBody>
          <a:bodyPr anchorCtr="0" anchor="t" bIns="45700" lIns="91425" spcFirstLastPara="1" rIns="91425" wrap="square" tIns="45700">
            <a:noAutofit/>
          </a:bodyPr>
          <a:lstStyle/>
          <a:p>
            <a:pPr indent="-368300" lvl="0" marL="457200" rtl="0" algn="l">
              <a:spcBef>
                <a:spcPts val="1000"/>
              </a:spcBef>
              <a:spcAft>
                <a:spcPts val="0"/>
              </a:spcAft>
              <a:buSzPts val="2200"/>
              <a:buChar char="●"/>
            </a:pPr>
            <a:r>
              <a:rPr b="1" lang="en-US" sz="2200"/>
              <a:t>Religion is a set of organized beliefs, practices, and systems that most often relate to the belief and worship of a controlling force, such as a personal god or another supernatural being.</a:t>
            </a:r>
            <a:endParaRPr b="1" sz="2200"/>
          </a:p>
          <a:p>
            <a:pPr indent="-368300" lvl="0" marL="457200" rtl="0" algn="l">
              <a:spcBef>
                <a:spcPts val="0"/>
              </a:spcBef>
              <a:spcAft>
                <a:spcPts val="0"/>
              </a:spcAft>
              <a:buSzPts val="2200"/>
              <a:buChar char="●"/>
            </a:pPr>
            <a:r>
              <a:rPr lang="en-US" sz="2200"/>
              <a:t>Religion often involves cultural beliefs, worldviews, texts, prophecies, revelations and morals that have spiritual meaning to members of the particular faith, and it can encompass a range of practices, including sermons, rituals, prayer, meditation, holy places, symbols, diet and feasts.</a:t>
            </a:r>
            <a:endParaRPr sz="2200"/>
          </a:p>
          <a:p>
            <a:pPr indent="-368300" lvl="0" marL="457200" rtl="0" algn="l">
              <a:spcBef>
                <a:spcPts val="0"/>
              </a:spcBef>
              <a:spcAft>
                <a:spcPts val="0"/>
              </a:spcAft>
              <a:buSzPts val="2200"/>
              <a:buChar char="●"/>
            </a:pPr>
            <a:r>
              <a:rPr lang="en-US" sz="2200"/>
              <a:t>While this is a basic definition, there are many different understandings of what religion is. Not all religions are centered on a belief in a god, gods, or supernatural forces.</a:t>
            </a:r>
            <a:endParaRPr sz="2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240818e741e_4_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Religion vs. Spirituality</a:t>
            </a:r>
            <a:endParaRPr/>
          </a:p>
        </p:txBody>
      </p:sp>
      <p:sp>
        <p:nvSpPr>
          <p:cNvPr id="257" name="Google Shape;257;g240818e741e_4_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While religion and spirituality are related, there are differences between the two. </a:t>
            </a:r>
            <a:endParaRPr/>
          </a:p>
          <a:p>
            <a:pPr indent="-381000" lvl="0" marL="457200" rtl="0" algn="l">
              <a:spcBef>
                <a:spcPts val="0"/>
              </a:spcBef>
              <a:spcAft>
                <a:spcPts val="0"/>
              </a:spcAft>
              <a:buSzPts val="2400"/>
              <a:buChar char="●"/>
            </a:pPr>
            <a:r>
              <a:rPr b="1" lang="en-US"/>
              <a:t>Spirituality</a:t>
            </a:r>
            <a:r>
              <a:rPr lang="en-US"/>
              <a:t> is an individual practice and belief</a:t>
            </a:r>
            <a:endParaRPr/>
          </a:p>
          <a:p>
            <a:pPr indent="-381000" lvl="0" marL="457200" rtl="0" algn="l">
              <a:spcBef>
                <a:spcPts val="0"/>
              </a:spcBef>
              <a:spcAft>
                <a:spcPts val="0"/>
              </a:spcAft>
              <a:buSzPts val="2400"/>
              <a:buChar char="●"/>
            </a:pPr>
            <a:r>
              <a:rPr b="1" lang="en-US"/>
              <a:t>Religion</a:t>
            </a:r>
            <a:r>
              <a:rPr lang="en-US"/>
              <a:t> is centered on a set of organized practices that a larger group shares. </a:t>
            </a:r>
            <a:endParaRPr/>
          </a:p>
          <a:p>
            <a:pPr indent="-381000" lvl="0" marL="457200" rtl="0" algn="l">
              <a:spcBef>
                <a:spcPts val="0"/>
              </a:spcBef>
              <a:spcAft>
                <a:spcPts val="0"/>
              </a:spcAft>
              <a:buSzPts val="2400"/>
              <a:buChar char="●"/>
            </a:pPr>
            <a:r>
              <a:rPr lang="en-US"/>
              <a:t>It is possible to be spiritual without being religious.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g240818e741e_4_12"/>
          <p:cNvPicPr preferRelativeResize="0"/>
          <p:nvPr/>
        </p:nvPicPr>
        <p:blipFill>
          <a:blip r:embed="rId3">
            <a:alphaModFix/>
          </a:blip>
          <a:stretch>
            <a:fillRect/>
          </a:stretch>
        </p:blipFill>
        <p:spPr>
          <a:xfrm>
            <a:off x="228600" y="1347788"/>
            <a:ext cx="11763375" cy="5381625"/>
          </a:xfrm>
          <a:prstGeom prst="rect">
            <a:avLst/>
          </a:prstGeom>
          <a:noFill/>
          <a:ln>
            <a:noFill/>
          </a:ln>
        </p:spPr>
      </p:pic>
      <p:sp>
        <p:nvSpPr>
          <p:cNvPr id="264" name="Google Shape;264;g240818e741e_4_1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Religions of the world</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240818e741e_4_3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5 Major Religions:</a:t>
            </a:r>
            <a:endParaRPr/>
          </a:p>
        </p:txBody>
      </p:sp>
      <p:sp>
        <p:nvSpPr>
          <p:cNvPr id="271" name="Google Shape;271;g240818e741e_4_3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Buddhism </a:t>
            </a:r>
            <a:endParaRPr sz="1500"/>
          </a:p>
          <a:p>
            <a:pPr indent="-381000" lvl="0" marL="457200" rtl="0" algn="l">
              <a:spcBef>
                <a:spcPts val="0"/>
              </a:spcBef>
              <a:spcAft>
                <a:spcPts val="0"/>
              </a:spcAft>
              <a:buSzPts val="2400"/>
              <a:buChar char="●"/>
            </a:pPr>
            <a:r>
              <a:rPr lang="en-US"/>
              <a:t>Christianity </a:t>
            </a:r>
            <a:endParaRPr sz="1500"/>
          </a:p>
          <a:p>
            <a:pPr indent="-381000" lvl="0" marL="457200" rtl="0" algn="l">
              <a:spcBef>
                <a:spcPts val="0"/>
              </a:spcBef>
              <a:spcAft>
                <a:spcPts val="0"/>
              </a:spcAft>
              <a:buSzPts val="2400"/>
              <a:buChar char="●"/>
            </a:pPr>
            <a:r>
              <a:rPr lang="en-US"/>
              <a:t>Hinduism</a:t>
            </a:r>
            <a:endParaRPr/>
          </a:p>
          <a:p>
            <a:pPr indent="-381000" lvl="0" marL="457200" rtl="0" algn="l">
              <a:spcBef>
                <a:spcPts val="0"/>
              </a:spcBef>
              <a:spcAft>
                <a:spcPts val="0"/>
              </a:spcAft>
              <a:buSzPts val="2400"/>
              <a:buChar char="●"/>
            </a:pPr>
            <a:r>
              <a:rPr lang="en-US"/>
              <a:t>Islam</a:t>
            </a:r>
            <a:endParaRPr/>
          </a:p>
          <a:p>
            <a:pPr indent="-381000" lvl="0" marL="457200" rtl="0" algn="l">
              <a:spcBef>
                <a:spcPts val="0"/>
              </a:spcBef>
              <a:spcAft>
                <a:spcPts val="0"/>
              </a:spcAft>
              <a:buSzPts val="2400"/>
              <a:buChar char="●"/>
            </a:pPr>
            <a:r>
              <a:rPr lang="en-US"/>
              <a:t>Judaism</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In this session we shall explore in depth the concepts of: </a:t>
            </a:r>
            <a:endParaRPr/>
          </a:p>
          <a:p>
            <a:pPr indent="-381000" lvl="0" marL="457200" rtl="0" algn="l">
              <a:spcBef>
                <a:spcPts val="1000"/>
              </a:spcBef>
              <a:spcAft>
                <a:spcPts val="0"/>
              </a:spcAft>
              <a:buSzPts val="2400"/>
              <a:buChar char="●"/>
            </a:pPr>
            <a:r>
              <a:rPr lang="en-US"/>
              <a:t>race</a:t>
            </a:r>
            <a:endParaRPr/>
          </a:p>
          <a:p>
            <a:pPr indent="-381000" lvl="0" marL="457200" rtl="0" algn="l">
              <a:spcBef>
                <a:spcPts val="0"/>
              </a:spcBef>
              <a:spcAft>
                <a:spcPts val="0"/>
              </a:spcAft>
              <a:buSzPts val="2400"/>
              <a:buChar char="●"/>
            </a:pPr>
            <a:r>
              <a:rPr lang="en-US"/>
              <a:t>ethnicity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Issues involving racism shall be discussed in the final part of the session.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g240818e741e_4_26"/>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descr="Image result for what are my identities" id="282" name="Google Shape;282;g240818e741e_4_46"/>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83" name="Google Shape;283;g240818e741e_4_46"/>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A</a:t>
            </a:r>
            <a:r>
              <a:rPr lang="en-US"/>
              <a:t> </a:t>
            </a:r>
            <a:br>
              <a:rPr lang="en-US"/>
            </a:br>
            <a:r>
              <a:rPr lang="en-US"/>
              <a:t>WORLD RELIGION SUMMARY</a:t>
            </a:r>
            <a:endParaRPr/>
          </a:p>
        </p:txBody>
      </p:sp>
      <p:pic>
        <p:nvPicPr>
          <p:cNvPr id="284" name="Google Shape;284;g240818e741e_4_46"/>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g23e52c82d5e_0_42"/>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Racism</a:t>
            </a:r>
            <a:endParaRPr/>
          </a:p>
        </p:txBody>
      </p:sp>
      <p:sp>
        <p:nvSpPr>
          <p:cNvPr id="291" name="Google Shape;291;g23e52c82d5e_0_42"/>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4</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23e52c82d5e_0_482"/>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 social experiment</a:t>
            </a:r>
            <a:endParaRPr/>
          </a:p>
        </p:txBody>
      </p:sp>
      <p:sp>
        <p:nvSpPr>
          <p:cNvPr id="298" name="Google Shape;298;g23e52c82d5e_0_482"/>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 hidden camera captures the reaction against racism in Barcelona</a:t>
            </a:r>
            <a:endParaRPr/>
          </a:p>
        </p:txBody>
      </p:sp>
      <p:pic>
        <p:nvPicPr>
          <p:cNvPr descr="Collaborate with SOS Racismo: https://www.paypal.com/donate?hosted_button_id=5JJTK98NEDBVJ&amp;source=ur&#10;&#10;A production of: Federación SOS Racismo, SOS Racismo - SOS Arrazakeria Gipuzkoa (Basque Country) and SOS Racisme Catalunya&#10;&#10;Produced by: DMA Producciones&#10;&#10;With the performance of: Meritxell Martínez Bellafont (La Xixa Teatre: www.laxixateatre.org/) and Adeline Flaun (www.adelineflaun.com)&#10;&#10;We conducted a social experiment. An actress invites people to participate in a fictional drawing. Meanwhile, another actress intervenes and is triggered an Islamophobic discrimination.&#10;&#10;The experiment was repeated 23 times. 42 people participated. Some were silent, others supported the aggressor, but most defended the victim.&#10;&#10;THINK. ACT. COMPLAINT.&#10;Against racism, do not be silent." id="299" name="Google Shape;299;g23e52c82d5e_0_482" title="A hidden camera captures the reaction against racism #ItsRacism">
            <a:hlinkClick r:id="rId3"/>
          </p:cNvPr>
          <p:cNvPicPr preferRelativeResize="0"/>
          <p:nvPr/>
        </p:nvPicPr>
        <p:blipFill>
          <a:blip r:embed="rId4">
            <a:alphaModFix/>
          </a:blip>
          <a:stretch>
            <a:fillRect/>
          </a:stretch>
        </p:blipFill>
        <p:spPr>
          <a:xfrm>
            <a:off x="361819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9"/>
                                        </p:tgtEl>
                                        <p:attrNameLst>
                                          <p:attrName>style.visibility</p:attrName>
                                        </p:attrNameLst>
                                      </p:cBhvr>
                                      <p:to>
                                        <p:strVal val="visible"/>
                                      </p:to>
                                    </p:set>
                                    <p:animEffect filter="fade" transition="in">
                                      <p:cBhvr>
                                        <p:cTn dur="1000"/>
                                        <p:tgtEl>
                                          <p:spTgt spid="2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240818e741e_4_5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What is Racism?</a:t>
            </a:r>
            <a:endParaRPr/>
          </a:p>
        </p:txBody>
      </p:sp>
      <p:sp>
        <p:nvSpPr>
          <p:cNvPr id="306" name="Google Shape;306;g240818e741e_4_5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a:t>Racism is the incitation of discrimination, hatred or violence towards a person or a group of people because of their origin or their belonging (or not belonging) to a specific ethnic group, race, belief or other characteristics perceived as privileged. </a:t>
            </a:r>
            <a:endParaRPr b="1"/>
          </a:p>
          <a:p>
            <a:pPr indent="0" lvl="0" marL="0" rtl="0" algn="l">
              <a:spcBef>
                <a:spcPts val="1000"/>
              </a:spcBef>
              <a:spcAft>
                <a:spcPts val="0"/>
              </a:spcAft>
              <a:buNone/>
            </a:pPr>
            <a:r>
              <a:rPr lang="en-US"/>
              <a:t>Such discrimination, hatred and violence are directed against minority groups. </a:t>
            </a:r>
            <a:endParaRPr/>
          </a:p>
          <a:p>
            <a:pPr indent="0" lvl="0" marL="0" rtl="0" algn="l">
              <a:spcBef>
                <a:spcPts val="1000"/>
              </a:spcBef>
              <a:spcAft>
                <a:spcPts val="0"/>
              </a:spcAft>
              <a:buNone/>
            </a:pPr>
            <a:r>
              <a:rPr lang="en-US"/>
              <a:t>More broadly, racism can be defined as a set of theories and beliefs that establishes a hierarchy of races and ethnicities, based on misconceptions and stereotypes.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descr="Image result for what are my identities" id="311" name="Google Shape;311;p5"/>
          <p:cNvPicPr preferRelativeResize="0"/>
          <p:nvPr/>
        </p:nvPicPr>
        <p:blipFill rotWithShape="1">
          <a:blip r:embed="rId3">
            <a:alphaModFix amt="40000"/>
          </a:blip>
          <a:srcRect b="21632" l="0" r="0" t="22118"/>
          <a:stretch/>
        </p:blipFill>
        <p:spPr>
          <a:xfrm>
            <a:off x="20" y="0"/>
            <a:ext cx="12191980" cy="6886576"/>
          </a:xfrm>
          <a:prstGeom prst="rect">
            <a:avLst/>
          </a:prstGeom>
          <a:noFill/>
          <a:ln>
            <a:noFill/>
          </a:ln>
        </p:spPr>
      </p:pic>
      <p:sp>
        <p:nvSpPr>
          <p:cNvPr id="312" name="Google Shape;312;p5"/>
          <p:cNvSpPr txBox="1"/>
          <p:nvPr>
            <p:ph type="title"/>
          </p:nvPr>
        </p:nvSpPr>
        <p:spPr>
          <a:xfrm>
            <a:off x="831850" y="5629308"/>
            <a:ext cx="10515600" cy="652482"/>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B</a:t>
            </a:r>
            <a:r>
              <a:rPr lang="en-US"/>
              <a:t> </a:t>
            </a:r>
            <a:br>
              <a:rPr lang="en-US"/>
            </a:br>
            <a:r>
              <a:rPr lang="en-US"/>
              <a:t>“I AM NOT RACIST, BUT…”</a:t>
            </a:r>
            <a:endParaRPr/>
          </a:p>
        </p:txBody>
      </p:sp>
      <p:pic>
        <p:nvPicPr>
          <p:cNvPr id="313" name="Google Shape;313;p5"/>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23e52c82d5e_0_11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Racism</a:t>
            </a:r>
            <a:endParaRPr sz="3900"/>
          </a:p>
        </p:txBody>
      </p:sp>
      <p:sp>
        <p:nvSpPr>
          <p:cNvPr id="320" name="Google Shape;320;g23e52c82d5e_0_119"/>
          <p:cNvSpPr txBox="1"/>
          <p:nvPr>
            <p:ph idx="1" type="body"/>
          </p:nvPr>
        </p:nvSpPr>
        <p:spPr>
          <a:xfrm>
            <a:off x="831850" y="2710925"/>
            <a:ext cx="10515600" cy="39753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sz="2000"/>
              <a:t>Racism consists of a system of societal structures that work interactively to distribute generational and historic advantages to groups of people based on race and that produces cumulative, race-based inequalities.</a:t>
            </a:r>
            <a:endParaRPr b="1" sz="2000"/>
          </a:p>
          <a:p>
            <a:pPr indent="0" lvl="0" marL="0" rtl="0" algn="l">
              <a:spcBef>
                <a:spcPts val="1000"/>
              </a:spcBef>
              <a:spcAft>
                <a:spcPts val="0"/>
              </a:spcAft>
              <a:buNone/>
            </a:pPr>
            <a:r>
              <a:rPr b="1" lang="en-US" sz="2000"/>
              <a:t>It consists of: </a:t>
            </a:r>
            <a:endParaRPr b="1" sz="2000"/>
          </a:p>
          <a:p>
            <a:pPr indent="-355600" lvl="0" marL="457200" rtl="0" algn="l">
              <a:spcBef>
                <a:spcPts val="1000"/>
              </a:spcBef>
              <a:spcAft>
                <a:spcPts val="0"/>
              </a:spcAft>
              <a:buSzPts val="2000"/>
              <a:buChar char="●"/>
            </a:pPr>
            <a:r>
              <a:rPr b="1" lang="en-US" sz="2000"/>
              <a:t>Structural racism: </a:t>
            </a:r>
            <a:r>
              <a:rPr lang="en-US" sz="2000"/>
              <a:t>when people cease to notice that all the dolls produced have light skin, perpetuating the cycle of unconscious bias and showing just how pervasive the effects of structural racism can be.</a:t>
            </a:r>
            <a:endParaRPr sz="2000"/>
          </a:p>
          <a:p>
            <a:pPr indent="-355600" lvl="0" marL="457200" rtl="0" algn="l">
              <a:spcBef>
                <a:spcPts val="0"/>
              </a:spcBef>
              <a:spcAft>
                <a:spcPts val="0"/>
              </a:spcAft>
              <a:buSzPts val="2000"/>
              <a:buChar char="●"/>
            </a:pPr>
            <a:r>
              <a:rPr b="1" lang="en-US" sz="2000"/>
              <a:t>Unconscious bias</a:t>
            </a:r>
            <a:r>
              <a:rPr lang="en-US" sz="2000"/>
              <a:t>: person who makes orders assumes that all girls want white dolls</a:t>
            </a:r>
            <a:endParaRPr sz="2000"/>
          </a:p>
          <a:p>
            <a:pPr indent="-355600" lvl="0" marL="457200" rtl="0" algn="l">
              <a:spcBef>
                <a:spcPts val="0"/>
              </a:spcBef>
              <a:spcAft>
                <a:spcPts val="0"/>
              </a:spcAft>
              <a:buSzPts val="2000"/>
              <a:buChar char="●"/>
            </a:pPr>
            <a:r>
              <a:rPr b="1" lang="en-US" sz="2000"/>
              <a:t>Institutional racism</a:t>
            </a:r>
            <a:r>
              <a:rPr lang="en-US" sz="2000"/>
              <a:t>: toy manufacturer invites only white children to focus groups to determine doll characteristics.</a:t>
            </a:r>
            <a:endParaRPr sz="20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g23e52c82d5e_0_125"/>
          <p:cNvPicPr preferRelativeResize="0"/>
          <p:nvPr/>
        </p:nvPicPr>
        <p:blipFill rotWithShape="1">
          <a:blip r:embed="rId3">
            <a:alphaModFix/>
          </a:blip>
          <a:srcRect b="0" l="0" r="0" t="0"/>
          <a:stretch/>
        </p:blipFill>
        <p:spPr>
          <a:xfrm>
            <a:off x="2149625" y="1195650"/>
            <a:ext cx="7892750" cy="54460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g23e52c82d5e_0_387"/>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Race &amp; Privilege</a:t>
            </a:r>
            <a:endParaRPr/>
          </a:p>
        </p:txBody>
      </p:sp>
      <p:sp>
        <p:nvSpPr>
          <p:cNvPr id="333" name="Google Shape;333;g23e52c82d5e_0_387"/>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 simple game - experiment</a:t>
            </a:r>
            <a:endParaRPr/>
          </a:p>
        </p:txBody>
      </p:sp>
      <p:pic>
        <p:nvPicPr>
          <p:cNvPr descr="Marc Fennell demonstrates the concept of privilege to the students through a race with the help of Olympian, Bendere Oboya. #TSTTTER&#10;Subscribe now: http://ab.co/subscribe&#10;___________________________________________&#10;&#10;Marc Fennell explores a ground-breaking school program designed to provide a class of primary school students with the tools to identify racial bias and make positive change.&#10;&#10;Stream now on ABC iview: https://ab.co/TSTTTER&#10;___________________________________________&#10;&#10;Like ABC TV: http://facebook.com/abctv​​​​​&#10;Follow ABC TV: http://twitter.com/abctv​​​​​&#10;Follow ABC TV: http://instagram.com/abctv" id="334" name="Google Shape;334;g23e52c82d5e_0_387" title="Explaining privilege to children through a race | The School That Tried To End Racism">
            <a:hlinkClick r:id="rId3"/>
          </p:cNvPr>
          <p:cNvPicPr preferRelativeResize="0"/>
          <p:nvPr/>
        </p:nvPicPr>
        <p:blipFill>
          <a:blip r:embed="rId4">
            <a:alphaModFix/>
          </a:blip>
          <a:stretch>
            <a:fillRect/>
          </a:stretch>
        </p:blipFill>
        <p:spPr>
          <a:xfrm>
            <a:off x="3246996" y="1503675"/>
            <a:ext cx="8443325" cy="47493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1000"/>
                                        <p:tgtEl>
                                          <p:spTgt spid="3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23e52c82d5e_0_24"/>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Race</a:t>
            </a:r>
            <a:endParaRPr/>
          </a:p>
        </p:txBody>
      </p:sp>
      <p:sp>
        <p:nvSpPr>
          <p:cNvPr id="83" name="Google Shape;83;g23e52c82d5e_0_24"/>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1</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g23e52c82d5e_0_49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Resources</a:t>
            </a:r>
            <a:endParaRPr/>
          </a:p>
        </p:txBody>
      </p:sp>
      <p:sp>
        <p:nvSpPr>
          <p:cNvPr id="346" name="Google Shape;346;g23e52c82d5e_0_49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2100" u="sng">
                <a:solidFill>
                  <a:schemeClr val="hlink"/>
                </a:solidFill>
                <a:hlinkClick r:id="rId3"/>
              </a:rPr>
              <a:t>https://www.echr.coe.int/documents/convention_eng.pdf</a:t>
            </a:r>
            <a:r>
              <a:rPr lang="en-US" sz="2100"/>
              <a:t> </a:t>
            </a:r>
            <a:endParaRPr sz="2100"/>
          </a:p>
          <a:p>
            <a:pPr indent="0" lvl="0" marL="0" rtl="0" algn="l">
              <a:spcBef>
                <a:spcPts val="1000"/>
              </a:spcBef>
              <a:spcAft>
                <a:spcPts val="0"/>
              </a:spcAft>
              <a:buNone/>
            </a:pPr>
            <a:r>
              <a:rPr lang="en-US" sz="2100" u="sng">
                <a:solidFill>
                  <a:schemeClr val="hlink"/>
                </a:solidFill>
                <a:hlinkClick r:id="rId4"/>
              </a:rPr>
              <a:t>https://ec.europa.eu/commission/presscorner/detail/en/MEMO_07_257</a:t>
            </a:r>
            <a:r>
              <a:rPr lang="en-US" sz="2100"/>
              <a:t> </a:t>
            </a:r>
            <a:endParaRPr sz="2100"/>
          </a:p>
          <a:p>
            <a:pPr indent="0" lvl="0" marL="0" rtl="0" algn="l">
              <a:spcBef>
                <a:spcPts val="1000"/>
              </a:spcBef>
              <a:spcAft>
                <a:spcPts val="0"/>
              </a:spcAft>
              <a:buNone/>
            </a:pPr>
            <a:r>
              <a:rPr lang="en-US" sz="2100" u="sng">
                <a:solidFill>
                  <a:schemeClr val="hlink"/>
                </a:solidFill>
                <a:hlinkClick r:id="rId5"/>
              </a:rPr>
              <a:t>https://www.ilo.org/dyn/normlex/en/f?p=NORMLEXPUB:12100:0::NO::P12100_Ilo_Code:C111#A2</a:t>
            </a:r>
            <a:r>
              <a:rPr lang="en-US" sz="2100"/>
              <a:t> </a:t>
            </a:r>
            <a:endParaRPr sz="2100"/>
          </a:p>
          <a:p>
            <a:pPr indent="0" lvl="0" marL="0" rtl="0" algn="l">
              <a:spcBef>
                <a:spcPts val="1000"/>
              </a:spcBef>
              <a:spcAft>
                <a:spcPts val="0"/>
              </a:spcAft>
              <a:buNone/>
            </a:pPr>
            <a:r>
              <a:rPr lang="en-US" sz="2100"/>
              <a:t>Smedley, A., &amp; Smedley, B.D. (2005). </a:t>
            </a:r>
            <a:r>
              <a:rPr lang="en-US" sz="2100" u="sng">
                <a:solidFill>
                  <a:schemeClr val="hlink"/>
                </a:solidFill>
                <a:hlinkClick r:id="rId6"/>
              </a:rPr>
              <a:t>Race as biology is fiction, racism as a social problem is real: Anthropological and historical perspectives on the social construction of race.</a:t>
            </a:r>
            <a:r>
              <a:rPr lang="en-US" sz="2100"/>
              <a:t> The American psychologist, 60 1, 16-26.</a:t>
            </a:r>
            <a:endParaRPr sz="2100"/>
          </a:p>
          <a:p>
            <a:pPr indent="0" lvl="0" marL="0" rtl="0" algn="l">
              <a:spcBef>
                <a:spcPts val="1000"/>
              </a:spcBef>
              <a:spcAft>
                <a:spcPts val="0"/>
              </a:spcAft>
              <a:buNone/>
            </a:pPr>
            <a:r>
              <a:rPr lang="en-US" sz="2100"/>
              <a:t>Smedley, A. , Wade, . Peter and Takezawa, . Yasuko I. (2023, March 28). </a:t>
            </a:r>
            <a:r>
              <a:rPr lang="en-US" sz="2100" u="sng">
                <a:solidFill>
                  <a:schemeClr val="hlink"/>
                </a:solidFill>
                <a:hlinkClick r:id="rId7"/>
              </a:rPr>
              <a:t>race</a:t>
            </a:r>
            <a:r>
              <a:rPr lang="en-US" sz="2100"/>
              <a:t>. Encyclopedia Britannica. https://www.britannica.com/topic/race-human</a:t>
            </a:r>
            <a:endParaRPr sz="2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23e52c82d5e_0_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Concept of Race</a:t>
            </a:r>
            <a:endParaRPr/>
          </a:p>
        </p:txBody>
      </p:sp>
      <p:sp>
        <p:nvSpPr>
          <p:cNvPr id="90" name="Google Shape;90;g23e52c82d5e_0_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the modern concept of race emerged in the 19th century</a:t>
            </a:r>
            <a:endParaRPr/>
          </a:p>
          <a:p>
            <a:pPr indent="-381000" lvl="0" marL="457200" rtl="0" algn="l">
              <a:spcBef>
                <a:spcPts val="0"/>
              </a:spcBef>
              <a:spcAft>
                <a:spcPts val="0"/>
              </a:spcAft>
              <a:buSzPts val="2400"/>
              <a:buChar char="●"/>
            </a:pPr>
            <a:r>
              <a:rPr lang="en-US"/>
              <a:t>this consisted of biological notions - </a:t>
            </a:r>
            <a:r>
              <a:rPr b="1" lang="en-US"/>
              <a:t>Social Darwinism</a:t>
            </a:r>
            <a:endParaRPr/>
          </a:p>
          <a:p>
            <a:pPr indent="-381000" lvl="0" marL="457200" rtl="0" algn="l">
              <a:spcBef>
                <a:spcPts val="0"/>
              </a:spcBef>
              <a:spcAft>
                <a:spcPts val="0"/>
              </a:spcAft>
              <a:buSzPts val="2400"/>
              <a:buChar char="●"/>
            </a:pPr>
            <a:r>
              <a:rPr lang="en-US"/>
              <a:t>biology was used as the basis of differentiation and categorization</a:t>
            </a:r>
            <a:endParaRPr/>
          </a:p>
          <a:p>
            <a:pPr indent="-381000" lvl="0" marL="457200" rtl="0" algn="l">
              <a:spcBef>
                <a:spcPts val="0"/>
              </a:spcBef>
              <a:spcAft>
                <a:spcPts val="0"/>
              </a:spcAft>
              <a:buSzPts val="2400"/>
              <a:buChar char="●"/>
            </a:pPr>
            <a:r>
              <a:rPr lang="en-US"/>
              <a:t>categorization was based on </a:t>
            </a:r>
            <a:r>
              <a:rPr b="1" lang="en-US"/>
              <a:t>visible difference</a:t>
            </a:r>
            <a:r>
              <a:rPr lang="en-US"/>
              <a:t> or </a:t>
            </a:r>
            <a:r>
              <a:rPr b="1" lang="en-US"/>
              <a:t>presumed difference</a:t>
            </a:r>
            <a:endParaRPr b="1"/>
          </a:p>
          <a:p>
            <a:pPr indent="-381000" lvl="0" marL="457200" rtl="0" algn="l">
              <a:spcBef>
                <a:spcPts val="0"/>
              </a:spcBef>
              <a:spcAft>
                <a:spcPts val="0"/>
              </a:spcAft>
              <a:buSzPts val="2400"/>
              <a:buChar char="●"/>
            </a:pPr>
            <a:r>
              <a:rPr lang="en-US"/>
              <a:t>differentiation between groups of people is used to </a:t>
            </a:r>
            <a:r>
              <a:rPr b="1" lang="en-US"/>
              <a:t>inferiorize</a:t>
            </a:r>
            <a:r>
              <a:rPr lang="en-US"/>
              <a:t>, </a:t>
            </a:r>
            <a:r>
              <a:rPr b="1" lang="en-US"/>
              <a:t>subordinate</a:t>
            </a:r>
            <a:r>
              <a:rPr lang="en-US"/>
              <a:t>, </a:t>
            </a:r>
            <a:r>
              <a:rPr b="1" lang="en-US"/>
              <a:t>exclude</a:t>
            </a:r>
            <a:r>
              <a:rPr lang="en-US"/>
              <a:t> and </a:t>
            </a:r>
            <a:r>
              <a:rPr b="1" lang="en-US"/>
              <a:t>exploit</a:t>
            </a:r>
            <a:r>
              <a:rPr lang="en-US"/>
              <a:t> those defined as ‘different’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23e52c82d5e_0_60"/>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Race is…</a:t>
            </a:r>
            <a:endParaRPr/>
          </a:p>
        </p:txBody>
      </p:sp>
      <p:sp>
        <p:nvSpPr>
          <p:cNvPr id="97" name="Google Shape;97;g23e52c82d5e_0_60"/>
          <p:cNvSpPr/>
          <p:nvPr>
            <p:ph idx="2" type="pic"/>
          </p:nvPr>
        </p:nvSpPr>
        <p:spPr>
          <a:xfrm>
            <a:off x="3866322" y="1503673"/>
            <a:ext cx="7510500" cy="4524900"/>
          </a:xfrm>
          <a:prstGeom prst="rect">
            <a:avLst/>
          </a:prstGeom>
        </p:spPr>
      </p:sp>
      <p:sp>
        <p:nvSpPr>
          <p:cNvPr id="98" name="Google Shape;98;g23e52c82d5e_0_60"/>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Image source: </a:t>
            </a:r>
            <a:endParaRPr/>
          </a:p>
          <a:p>
            <a:pPr indent="0" lvl="0" marL="0" rtl="0" algn="l">
              <a:spcBef>
                <a:spcPts val="1000"/>
              </a:spcBef>
              <a:spcAft>
                <a:spcPts val="0"/>
              </a:spcAft>
              <a:buNone/>
            </a:pPr>
            <a:r>
              <a:rPr lang="en-US"/>
              <a:t>understandingrace.org </a:t>
            </a:r>
            <a:endParaRPr/>
          </a:p>
        </p:txBody>
      </p:sp>
      <p:pic>
        <p:nvPicPr>
          <p:cNvPr id="99" name="Google Shape;99;g23e52c82d5e_0_60"/>
          <p:cNvPicPr preferRelativeResize="0"/>
          <p:nvPr/>
        </p:nvPicPr>
        <p:blipFill rotWithShape="1">
          <a:blip r:embed="rId3">
            <a:alphaModFix/>
          </a:blip>
          <a:srcRect b="0" l="0" r="3081" t="14163"/>
          <a:stretch/>
        </p:blipFill>
        <p:spPr>
          <a:xfrm>
            <a:off x="3764775" y="1503675"/>
            <a:ext cx="8145147" cy="4524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g23e52c82d5e_0_70"/>
          <p:cNvPicPr preferRelativeResize="0"/>
          <p:nvPr/>
        </p:nvPicPr>
        <p:blipFill rotWithShape="1">
          <a:blip r:embed="rId3">
            <a:alphaModFix/>
          </a:blip>
          <a:srcRect b="0" l="61476" r="6882" t="0"/>
          <a:stretch/>
        </p:blipFill>
        <p:spPr>
          <a:xfrm>
            <a:off x="500850" y="152400"/>
            <a:ext cx="2902998" cy="6553200"/>
          </a:xfrm>
          <a:prstGeom prst="rect">
            <a:avLst/>
          </a:prstGeom>
          <a:noFill/>
          <a:ln>
            <a:noFill/>
          </a:ln>
        </p:spPr>
      </p:pic>
      <p:pic>
        <p:nvPicPr>
          <p:cNvPr id="106" name="Google Shape;106;g23e52c82d5e_0_70"/>
          <p:cNvPicPr preferRelativeResize="0"/>
          <p:nvPr/>
        </p:nvPicPr>
        <p:blipFill rotWithShape="1">
          <a:blip r:embed="rId4">
            <a:alphaModFix/>
          </a:blip>
          <a:srcRect b="0" l="27921" r="23771" t="0"/>
          <a:stretch/>
        </p:blipFill>
        <p:spPr>
          <a:xfrm>
            <a:off x="5973924" y="152400"/>
            <a:ext cx="2570073" cy="6553203"/>
          </a:xfrm>
          <a:prstGeom prst="rect">
            <a:avLst/>
          </a:prstGeom>
          <a:noFill/>
          <a:ln>
            <a:noFill/>
          </a:ln>
        </p:spPr>
      </p:pic>
      <p:pic>
        <p:nvPicPr>
          <p:cNvPr id="107" name="Google Shape;107;g23e52c82d5e_0_70"/>
          <p:cNvPicPr preferRelativeResize="0"/>
          <p:nvPr/>
        </p:nvPicPr>
        <p:blipFill rotWithShape="1">
          <a:blip r:embed="rId5">
            <a:alphaModFix/>
          </a:blip>
          <a:srcRect b="0" l="22724" r="18448" t="0"/>
          <a:stretch/>
        </p:blipFill>
        <p:spPr>
          <a:xfrm>
            <a:off x="3403850" y="152400"/>
            <a:ext cx="2570080" cy="6553200"/>
          </a:xfrm>
          <a:prstGeom prst="rect">
            <a:avLst/>
          </a:prstGeom>
          <a:noFill/>
          <a:ln>
            <a:noFill/>
          </a:ln>
        </p:spPr>
      </p:pic>
      <p:pic>
        <p:nvPicPr>
          <p:cNvPr id="108" name="Google Shape;108;g23e52c82d5e_0_70"/>
          <p:cNvPicPr preferRelativeResize="0"/>
          <p:nvPr/>
        </p:nvPicPr>
        <p:blipFill rotWithShape="1">
          <a:blip r:embed="rId6">
            <a:alphaModFix/>
          </a:blip>
          <a:srcRect b="0" l="14871" r="14878" t="0"/>
          <a:stretch/>
        </p:blipFill>
        <p:spPr>
          <a:xfrm>
            <a:off x="8544000" y="152400"/>
            <a:ext cx="3222574" cy="6553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g23e52c82d5e_0_225"/>
          <p:cNvPicPr preferRelativeResize="0"/>
          <p:nvPr/>
        </p:nvPicPr>
        <p:blipFill rotWithShape="1">
          <a:blip r:embed="rId3">
            <a:alphaModFix/>
          </a:blip>
          <a:srcRect b="0" l="32281" r="32278" t="0"/>
          <a:stretch/>
        </p:blipFill>
        <p:spPr>
          <a:xfrm>
            <a:off x="500850" y="152400"/>
            <a:ext cx="2902995" cy="6553200"/>
          </a:xfrm>
          <a:prstGeom prst="rect">
            <a:avLst/>
          </a:prstGeom>
          <a:noFill/>
          <a:ln>
            <a:noFill/>
          </a:ln>
        </p:spPr>
      </p:pic>
      <p:pic>
        <p:nvPicPr>
          <p:cNvPr id="115" name="Google Shape;115;g23e52c82d5e_0_225"/>
          <p:cNvPicPr preferRelativeResize="0"/>
          <p:nvPr/>
        </p:nvPicPr>
        <p:blipFill rotWithShape="1">
          <a:blip r:embed="rId4">
            <a:alphaModFix/>
          </a:blip>
          <a:srcRect b="0" l="19268" r="19268" t="0"/>
          <a:stretch/>
        </p:blipFill>
        <p:spPr>
          <a:xfrm>
            <a:off x="8544000" y="152400"/>
            <a:ext cx="3222573" cy="6553197"/>
          </a:xfrm>
          <a:prstGeom prst="rect">
            <a:avLst/>
          </a:prstGeom>
          <a:noFill/>
          <a:ln>
            <a:noFill/>
          </a:ln>
        </p:spPr>
      </p:pic>
      <p:pic>
        <p:nvPicPr>
          <p:cNvPr id="116" name="Google Shape;116;g23e52c82d5e_0_225"/>
          <p:cNvPicPr preferRelativeResize="0"/>
          <p:nvPr/>
        </p:nvPicPr>
        <p:blipFill rotWithShape="1">
          <a:blip r:embed="rId5">
            <a:alphaModFix/>
          </a:blip>
          <a:srcRect b="0" l="23854" r="23854" t="0"/>
          <a:stretch/>
        </p:blipFill>
        <p:spPr>
          <a:xfrm>
            <a:off x="5973924" y="152400"/>
            <a:ext cx="2570073" cy="6553204"/>
          </a:xfrm>
          <a:prstGeom prst="rect">
            <a:avLst/>
          </a:prstGeom>
          <a:noFill/>
          <a:ln>
            <a:noFill/>
          </a:ln>
        </p:spPr>
      </p:pic>
      <p:pic>
        <p:nvPicPr>
          <p:cNvPr id="117" name="Google Shape;117;g23e52c82d5e_0_225"/>
          <p:cNvPicPr preferRelativeResize="0"/>
          <p:nvPr/>
        </p:nvPicPr>
        <p:blipFill rotWithShape="1">
          <a:blip r:embed="rId6">
            <a:alphaModFix/>
          </a:blip>
          <a:srcRect b="0" l="19090" r="19090" t="0"/>
          <a:stretch/>
        </p:blipFill>
        <p:spPr>
          <a:xfrm>
            <a:off x="3403850" y="152400"/>
            <a:ext cx="2570080" cy="65531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g23e52c82d5e_0_205"/>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Common Racial Categories</a:t>
            </a:r>
            <a:endParaRPr/>
          </a:p>
        </p:txBody>
      </p:sp>
      <p:sp>
        <p:nvSpPr>
          <p:cNvPr id="124" name="Google Shape;124;g23e52c82d5e_0_205"/>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White: </a:t>
            </a:r>
            <a:r>
              <a:rPr lang="en-US"/>
              <a:t>the category includes all individuals who identify with one or more nationalities or ethnic groups originating in Europe, the Middle East or North Africa. Examples: German, Italian, Lebanese, Cajun, Slavic, Iranian, Egyptian, English and more…</a:t>
            </a:r>
            <a:endParaRPr/>
          </a:p>
          <a:p>
            <a:pPr indent="-381000" lvl="0" marL="457200" rtl="0" algn="l">
              <a:spcBef>
                <a:spcPts val="0"/>
              </a:spcBef>
              <a:spcAft>
                <a:spcPts val="0"/>
              </a:spcAft>
              <a:buSzPts val="2400"/>
              <a:buChar char="●"/>
            </a:pPr>
            <a:r>
              <a:rPr b="1" lang="en-US"/>
              <a:t>Black/African American:</a:t>
            </a:r>
            <a:r>
              <a:rPr lang="en-US"/>
              <a:t> includes all individuals who identify with one or more nationalities or ethnic groups originating in any of the Black racial groups of Africa. Examples: Jamaican, Haitian, Nigerian, Ethiopian, Somali, Ghanaian, Liberian, Bahamian and more…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